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16.xml" ContentType="application/vnd.openxmlformats-officedocument.theme+xml"/>
  <Override PartName="/ppt/slideLayouts/slideLayout28.xml" ContentType="application/vnd.openxmlformats-officedocument.presentationml.slideLayout+xml"/>
  <Override PartName="/ppt/theme/theme17.xml" ContentType="application/vnd.openxmlformats-officedocument.theme+xml"/>
  <Override PartName="/ppt/slideLayouts/slideLayout29.xml" ContentType="application/vnd.openxmlformats-officedocument.presentationml.slideLayout+xml"/>
  <Override PartName="/ppt/theme/theme18.xml" ContentType="application/vnd.openxmlformats-officedocument.theme+xml"/>
  <Override PartName="/ppt/slideLayouts/slideLayout30.xml" ContentType="application/vnd.openxmlformats-officedocument.presentationml.slideLayout+xml"/>
  <Override PartName="/ppt/theme/theme1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6.xml" ContentType="application/vnd.openxmlformats-officedocument.presentationml.notesSlide+xml"/>
  <Override PartName="/ppt/tags/tag44.xml" ContentType="application/vnd.openxmlformats-officedocument.presentationml.tags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9.xml" ContentType="application/vnd.openxmlformats-officedocument.presentationml.notesSlide+xml"/>
  <Override PartName="/ppt/tags/tag69.xml" ContentType="application/vnd.openxmlformats-officedocument.presentationml.tags+xml"/>
  <Override PartName="/ppt/notesSlides/notesSlide1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3.xml" ContentType="application/vnd.openxmlformats-officedocument.presentationml.notesSlide+xml"/>
  <Override PartName="/ppt/tags/tag82.xml" ContentType="application/vnd.openxmlformats-officedocument.presentationml.tags+xml"/>
  <Override PartName="/ppt/notesSlides/notesSlide14.xml" ContentType="application/vnd.openxmlformats-officedocument.presentationml.notesSlide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notesSlides/notesSlide16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8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1.xml" ContentType="application/vnd.openxmlformats-officedocument.presentationml.tags+xml"/>
  <Override PartName="/ppt/notesSlides/notesSlide20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0" r:id="rId20"/>
  </p:sldMasterIdLst>
  <p:notesMasterIdLst>
    <p:notesMasterId r:id="rId137"/>
  </p:notesMasterIdLst>
  <p:handoutMasterIdLst>
    <p:handoutMasterId r:id="rId138"/>
  </p:handoutMasterIdLst>
  <p:sldIdLst>
    <p:sldId id="457" r:id="rId21"/>
    <p:sldId id="460" r:id="rId22"/>
    <p:sldId id="486" r:id="rId23"/>
    <p:sldId id="419" r:id="rId24"/>
    <p:sldId id="503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635" r:id="rId33"/>
    <p:sldId id="634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31" r:id="rId52"/>
    <p:sldId id="632" r:id="rId53"/>
    <p:sldId id="610" r:id="rId54"/>
    <p:sldId id="611" r:id="rId55"/>
    <p:sldId id="615" r:id="rId56"/>
    <p:sldId id="612" r:id="rId57"/>
    <p:sldId id="613" r:id="rId58"/>
    <p:sldId id="616" r:id="rId59"/>
    <p:sldId id="617" r:id="rId60"/>
    <p:sldId id="618" r:id="rId61"/>
    <p:sldId id="619" r:id="rId62"/>
    <p:sldId id="620" r:id="rId63"/>
    <p:sldId id="621" r:id="rId64"/>
    <p:sldId id="622" r:id="rId65"/>
    <p:sldId id="623" r:id="rId66"/>
    <p:sldId id="624" r:id="rId67"/>
    <p:sldId id="625" r:id="rId68"/>
    <p:sldId id="626" r:id="rId69"/>
    <p:sldId id="627" r:id="rId70"/>
    <p:sldId id="628" r:id="rId71"/>
    <p:sldId id="629" r:id="rId72"/>
    <p:sldId id="630" r:id="rId73"/>
    <p:sldId id="429" r:id="rId74"/>
    <p:sldId id="513" r:id="rId75"/>
    <p:sldId id="514" r:id="rId76"/>
    <p:sldId id="515" r:id="rId77"/>
    <p:sldId id="516" r:id="rId78"/>
    <p:sldId id="517" r:id="rId79"/>
    <p:sldId id="519" r:id="rId80"/>
    <p:sldId id="633" r:id="rId81"/>
    <p:sldId id="586" r:id="rId82"/>
    <p:sldId id="587" r:id="rId83"/>
    <p:sldId id="421" r:id="rId84"/>
    <p:sldId id="521" r:id="rId85"/>
    <p:sldId id="520" r:id="rId86"/>
    <p:sldId id="525" r:id="rId87"/>
    <p:sldId id="526" r:id="rId88"/>
    <p:sldId id="527" r:id="rId89"/>
    <p:sldId id="435" r:id="rId90"/>
    <p:sldId id="529" r:id="rId91"/>
    <p:sldId id="530" r:id="rId92"/>
    <p:sldId id="531" r:id="rId93"/>
    <p:sldId id="589" r:id="rId94"/>
    <p:sldId id="590" r:id="rId95"/>
    <p:sldId id="532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614" r:id="rId104"/>
    <p:sldId id="541" r:id="rId105"/>
    <p:sldId id="542" r:id="rId106"/>
    <p:sldId id="543" r:id="rId107"/>
    <p:sldId id="533" r:id="rId108"/>
    <p:sldId id="591" r:id="rId109"/>
    <p:sldId id="592" r:id="rId110"/>
    <p:sldId id="544" r:id="rId111"/>
    <p:sldId id="545" r:id="rId112"/>
    <p:sldId id="546" r:id="rId113"/>
    <p:sldId id="547" r:id="rId114"/>
    <p:sldId id="548" r:id="rId115"/>
    <p:sldId id="549" r:id="rId116"/>
    <p:sldId id="550" r:id="rId117"/>
    <p:sldId id="551" r:id="rId118"/>
    <p:sldId id="552" r:id="rId119"/>
    <p:sldId id="553" r:id="rId120"/>
    <p:sldId id="554" r:id="rId121"/>
    <p:sldId id="555" r:id="rId122"/>
    <p:sldId id="556" r:id="rId123"/>
    <p:sldId id="557" r:id="rId124"/>
    <p:sldId id="576" r:id="rId125"/>
    <p:sldId id="577" r:id="rId126"/>
    <p:sldId id="578" r:id="rId127"/>
    <p:sldId id="579" r:id="rId128"/>
    <p:sldId id="581" r:id="rId129"/>
    <p:sldId id="580" r:id="rId130"/>
    <p:sldId id="582" r:id="rId131"/>
    <p:sldId id="491" r:id="rId132"/>
    <p:sldId id="583" r:id="rId133"/>
    <p:sldId id="489" r:id="rId134"/>
    <p:sldId id="490" r:id="rId135"/>
    <p:sldId id="459" r:id="rId136"/>
  </p:sldIdLst>
  <p:sldSz cx="16249650" cy="9144000"/>
  <p:notesSz cx="6858000" cy="9144000"/>
  <p:custDataLst>
    <p:tags r:id="rId13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65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057" userDrawn="1">
          <p15:clr>
            <a:srgbClr val="A4A3A4"/>
          </p15:clr>
        </p15:guide>
        <p15:guide id="5" pos="537" userDrawn="1">
          <p15:clr>
            <a:srgbClr val="A4A3A4"/>
          </p15:clr>
        </p15:guide>
        <p15:guide id="6" pos="9790" userDrawn="1">
          <p15:clr>
            <a:srgbClr val="A4A3A4"/>
          </p15:clr>
        </p15:guide>
        <p15:guide id="7" pos="4846" userDrawn="1">
          <p15:clr>
            <a:srgbClr val="A4A3A4"/>
          </p15:clr>
        </p15:guide>
        <p15:guide id="8" pos="51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A6CE39"/>
    <a:srgbClr val="F15A22"/>
    <a:srgbClr val="FFFFFF"/>
    <a:srgbClr val="ED145B"/>
    <a:srgbClr val="FAA61A"/>
    <a:srgbClr val="FFCC00"/>
    <a:srgbClr val="DED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Estilo Escuro 1 - Ênfas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882" autoAdjust="0"/>
  </p:normalViewPr>
  <p:slideViewPr>
    <p:cSldViewPr snapToGrid="0">
      <p:cViewPr varScale="1">
        <p:scale>
          <a:sx n="61" d="100"/>
          <a:sy n="61" d="100"/>
        </p:scale>
        <p:origin x="108" y="846"/>
      </p:cViewPr>
      <p:guideLst>
        <p:guide orient="horz" pos="2857"/>
        <p:guide pos="5165"/>
        <p:guide orient="horz" pos="322"/>
        <p:guide orient="horz" pos="5057"/>
        <p:guide pos="537"/>
        <p:guide pos="9790"/>
        <p:guide pos="4846"/>
        <p:guide pos="51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38" Type="http://schemas.openxmlformats.org/officeDocument/2006/relationships/handoutMaster" Target="handoutMasters/handoutMaster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34" Type="http://schemas.openxmlformats.org/officeDocument/2006/relationships/slide" Target="slides/slide114.xml"/><Relationship Id="rId139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16" Type="http://schemas.openxmlformats.org/officeDocument/2006/relationships/slide" Target="slides/slide96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137" Type="http://schemas.openxmlformats.org/officeDocument/2006/relationships/notesMaster" Target="notesMasters/notesMaster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7/20/2016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7/20/2016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587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5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Alguns métodos retornam somente </a:t>
            </a:r>
            <a:r>
              <a:rPr lang="pt-BR" i="1" dirty="0" smtClean="0"/>
              <a:t>Status HTTP 200</a:t>
            </a:r>
            <a:r>
              <a:rPr lang="pt-BR" i="0" dirty="0" smtClean="0"/>
              <a:t>, mas</a:t>
            </a:r>
            <a:r>
              <a:rPr lang="pt-BR" i="0" baseline="0" dirty="0" smtClean="0"/>
              <a:t> serão tratados para retornar o JSON padrão da aplicação.</a:t>
            </a:r>
            <a:endParaRPr lang="pt-BR" i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1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86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5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539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275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3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708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http://tdn.totvs.com/pages/viewpage.action?pageId=75270416#DesenvolvimentodeEventos-Eventosdotipo%22Before%22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95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22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134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886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6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0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269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9143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595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795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56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99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558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3366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9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7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906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48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6148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smtClean="0">
                <a:solidFill>
                  <a:srgbClr val="A1C30D"/>
                </a:solidFill>
              </a:rPr>
              <a:t>Acompanhe os canais sociais de fluig:</a:t>
            </a:r>
            <a:endParaRPr lang="pt-BR" sz="2800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smtClean="0">
                <a:solidFill>
                  <a:srgbClr val="58595B"/>
                </a:solidFill>
              </a:rPr>
              <a:t>0800 882 9191</a:t>
            </a:r>
            <a:endParaRPr lang="pt-BR" sz="240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3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19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677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8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9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18" r:id="rId2"/>
    <p:sldLayoutId id="2147484330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302" r:id="rId2"/>
    <p:sldLayoutId id="2147484328" r:id="rId3"/>
    <p:sldLayoutId id="2147484329" r:id="rId4"/>
    <p:sldLayoutId id="2147484331" r:id="rId5"/>
    <p:sldLayoutId id="2147484332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32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PaiFilho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1.xml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onNotify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Relationship Id="rId6" Type="http://schemas.openxmlformats.org/officeDocument/2006/relationships/hyperlink" Target="http://tdn.totvs.com/display/fluig/Desenvolvimento+de+Eventos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Eventos#DesenvolvimentodeEventos-Objetosutilizadosnoseventos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2.xml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0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Eventos#DesenvolvimentodeEventos-DesenvolvimentodeEventosJMS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5.xml"/><Relationship Id="rId4" Type="http://schemas.openxmlformats.org/officeDocument/2006/relationships/image" Target="../media/image3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Relationship Id="rId6" Type="http://schemas.openxmlformats.org/officeDocument/2006/relationships/image" Target="../media/image34.png"/><Relationship Id="rId5" Type="http://schemas.openxmlformats.org/officeDocument/2006/relationships/hyperlink" Target="http://tdn.totvs.com/pages/viewpage.action?pageId=74646056#DesenvolvimentodeRelat%C3%B3rios-Desenvolvendoumrelat%C3%B3riodeUsu%C3%A1rios" TargetMode="External"/><Relationship Id="rId4" Type="http://schemas.openxmlformats.org/officeDocument/2006/relationships/image" Target="../media/image8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1.xml"/><Relationship Id="rId5" Type="http://schemas.openxmlformats.org/officeDocument/2006/relationships/image" Target="../media/image34.png"/><Relationship Id="rId4" Type="http://schemas.openxmlformats.org/officeDocument/2006/relationships/hyperlink" Target="http://tdn.totvs.com/pages/viewpage.action?pageId=74646056#DesenvolvimentodeRelat%C3%B3rios-PopulandooDataSet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5" Type="http://schemas.openxmlformats.org/officeDocument/2006/relationships/image" Target="../media/image34.png"/><Relationship Id="rId4" Type="http://schemas.openxmlformats.org/officeDocument/2006/relationships/hyperlink" Target="http://tdn.totvs.com/pages/viewpage.action?pageId=74646056#DesenvolvimentodeRelat%C3%B3rios-Formatandoavisualiza%C3%A7%C3%A3odoRelat%C3%B3rio" TargetMode="Externa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35325030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14.xml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15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83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1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4.xml"/><Relationship Id="rId6" Type="http://schemas.openxmlformats.org/officeDocument/2006/relationships/hyperlink" Target="http://tdn.totvs.com/download/attachments/75270483/form_pai_e_filho_style_guide.zip?api=v2" TargetMode="External"/><Relationship Id="rId5" Type="http://schemas.microsoft.com/office/2007/relationships/hdphoto" Target="../media/hdphoto2.wdp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fluig.com/index.html#overview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Dataset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40.png"/><Relationship Id="rId5" Type="http://schemas.openxmlformats.org/officeDocument/2006/relationships/hyperlink" Target="http://tdn.totvs.com/display/fluig/Desenvolvimento+de+Datasets#DesenvolvimentodeDatasets-VisualizandoDatasets" TargetMode="External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Datasets#DesenvolvimentodeDatasets-Viapontosdecustomiza%C3%A7%C3%A3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40.png"/><Relationship Id="rId5" Type="http://schemas.openxmlformats.org/officeDocument/2006/relationships/hyperlink" Target="http://tdn.totvs.com/display/fluig/Desenvolvimento+de+Datasets#DesenvolvimentodeDatasets-ViaJavaScriptemformul%C3%A1rio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Relationship Id="rId5" Type="http://schemas.openxmlformats.org/officeDocument/2006/relationships/image" Target="../media/image40.png"/><Relationship Id="rId4" Type="http://schemas.openxmlformats.org/officeDocument/2006/relationships/hyperlink" Target="http://tdn.totvs.com/display/fluig/Desenvolvimento+de+Datasets#DesenvolvimentodeDatasets-ConstruindoumDatasetCustomizad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30.png"/><Relationship Id="rId4" Type="http://schemas.openxmlformats.org/officeDocument/2006/relationships/hyperlink" Target="http://tdn.totvs.com/display/fluig/Desenvolvimento+de+Datasets#DesenvolvimentodeDatasets-Datasetcustomizadodedefini%C3%A7%C3%A3odeformul%C3%A1rio%22pai-filho%22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display/fluig/Datasets+acessando+banco+de+dados+extern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4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download/attachments/210046047/createDataset_consulta_banco_dados.js?api=v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5" Type="http://schemas.openxmlformats.org/officeDocument/2006/relationships/image" Target="../media/image46.png"/><Relationship Id="rId4" Type="http://schemas.openxmlformats.org/officeDocument/2006/relationships/hyperlink" Target="http://tdn.totvs.com/pages/releaseview.action?pageId=212899013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4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12899013#Sincroniza%C3%A7%C3%A3odeDatasets-Definindoaestruturadodataset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212899013#Sincroniza%C3%A7%C3%A3odeDatasets-Sincroniza%C3%A7%C3%A3odeinforma%C3%A7%C3%B5e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.xml"/><Relationship Id="rId5" Type="http://schemas.openxmlformats.org/officeDocument/2006/relationships/hyperlink" Target="style.fluig.com" TargetMode="Externa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6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pages/viewpage.action?pageId=75270483#DesenvolvimentodeFormul%C3%A1rios-FormController" TargetMode="External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75270483#DesenvolvimentodeFormul%C3%A1rios-EnableFields" TargetMode="External"/><Relationship Id="rId3" Type="http://schemas.openxmlformats.org/officeDocument/2006/relationships/hyperlink" Target="http://tdn.totvs.com/pages/viewpage.action?pageId=75270483#DesenvolvimentodeFormul%C3%A1rios-AfterProcessing" TargetMode="External"/><Relationship Id="rId7" Type="http://schemas.openxmlformats.org/officeDocument/2006/relationships/hyperlink" Target="http://tdn.totvs.com/pages/viewpage.action?pageId=75270483#DesenvolvimentodeFormul%C3%A1rios-DisplayFields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0.xml"/><Relationship Id="rId6" Type="http://schemas.openxmlformats.org/officeDocument/2006/relationships/hyperlink" Target="http://tdn.totvs.com/pages/viewpage.action?pageId=75270483#DesenvolvimentodeFormul%C3%A1rios-BeforeProcessing" TargetMode="External"/><Relationship Id="rId5" Type="http://schemas.openxmlformats.org/officeDocument/2006/relationships/hyperlink" Target="http://tdn.totvs.com/pages/viewpage.action?pageId=75270483#DesenvolvimentodeFormul%C3%A1rios-AfterSaveNew" TargetMode="Externa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pages/viewpage.action?pageId=75270483#DesenvolvimentodeFormul%C3%A1rios-Tradu%C3%A7%C3%A3odeformul%C3%A1rios" TargetMode="Externa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InputFields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1.xml"/><Relationship Id="rId6" Type="http://schemas.openxmlformats.org/officeDocument/2006/relationships/hyperlink" Target="http://tdn.totvs.com/pages/viewpage.action?pageId=75270483#DesenvolvimentodeFormul%C3%A1rios-ValidateForm" TargetMode="External"/><Relationship Id="rId5" Type="http://schemas.openxmlformats.org/officeDocument/2006/relationships/hyperlink" Target="http://tdn.totvs.com/pages/viewpage.action?pageId=75270483#DesenvolvimentodeFormul%C3%A1rios-SetEnable" TargetMode="Externa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hyperlink" Target="http://tdn.totvs.com/display/fluig/Recursos+do+Fluig+Mobil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39.png"/><Relationship Id="rId5" Type="http://schemas.openxmlformats.org/officeDocument/2006/relationships/hyperlink" Target="http://tdn.totvs.com/pages/viewpage.action?pageId=146181573" TargetMode="External"/><Relationship Id="rId4" Type="http://schemas.openxmlformats.org/officeDocument/2006/relationships/image" Target="../media/image61.png"/><Relationship Id="rId9" Type="http://schemas.openxmlformats.org/officeDocument/2006/relationships/hyperlink" Target="http://tdn.totvs.com/pages/viewpage.action?pageId=146181573#Desenvolvimentodeformul%C3%A1rioMobile-Formul%C3%A1rio%C3%BAnico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8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146181573#Desenvolvimentodeformul%C3%A1rioMobile-Insiraanexosdasolicita%C3%A7%C3%A3odiretamentedoformul%C3%A1rio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69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146181573#Desenvolvimentodeformul%C3%A1rioMobile-ComoidentificarqueestouusandooMobilenoseventos?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46181573#Desenvolvimentodeformul%C3%A1rioMobile-ConsumodeDatasetsviaxmlRPC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70.xml"/><Relationship Id="rId6" Type="http://schemas.openxmlformats.org/officeDocument/2006/relationships/image" Target="../media/image63.png"/><Relationship Id="rId5" Type="http://schemas.openxmlformats.org/officeDocument/2006/relationships/hyperlink" Target="http://tdn.totvs.com/download/attachments/146181573/Datasets.html?version=2&amp;modificationDate=1453297067000&amp;api=v2" TargetMode="Externa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api.fluig.com/" TargetMode="External"/><Relationship Id="rId7" Type="http://schemas.openxmlformats.org/officeDocument/2006/relationships/hyperlink" Target="https://api.fluig.com/tutorial.html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2.xml"/><Relationship Id="rId6" Type="http://schemas.openxmlformats.org/officeDocument/2006/relationships/image" Target="../media/image30.png"/><Relationship Id="rId5" Type="http://schemas.openxmlformats.org/officeDocument/2006/relationships/hyperlink" Target="http://tdn.totvs.com/display/public/fluig/Fluig+API" TargetMode="Externa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git.fluig.com/projects/SAMPLES/repos/oauth-client-sample/browse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38.png"/><Relationship Id="rId5" Type="http://schemas.openxmlformats.org/officeDocument/2006/relationships/hyperlink" Target="http://tdn.totvs.com/display/public/fluig/Fluig+API#FluigAPI-Cadastraraplicativonofluig" TargetMode="Externa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5" Type="http://schemas.openxmlformats.org/officeDocument/2006/relationships/image" Target="../media/image38.png"/><Relationship Id="rId4" Type="http://schemas.openxmlformats.org/officeDocument/2006/relationships/hyperlink" Target="http://tdn.totvs.com/pages/viewpage.action?pageId=73084007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9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9.xml"/><Relationship Id="rId6" Type="http://schemas.openxmlformats.org/officeDocument/2006/relationships/image" Target="../media/image34.png"/><Relationship Id="rId5" Type="http://schemas.openxmlformats.org/officeDocument/2006/relationships/hyperlink" Target="http://tdn.totvs.com/pages/viewpage.action?pageId=75270483#DesenvolvimentodeFormul%C3%A1rios-Zoom" TargetMode="External"/><Relationship Id="rId4" Type="http://schemas.openxmlformats.org/officeDocument/2006/relationships/image" Target="../media/image3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Relationship Id="rId4" Type="http://schemas.openxmlformats.org/officeDocument/2006/relationships/image" Target="../media/image68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4" Type="http://schemas.openxmlformats.org/officeDocument/2006/relationships/image" Target="../media/image69.gi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4" Type="http://schemas.openxmlformats.org/officeDocument/2006/relationships/image" Target="../media/image70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Relationship Id="rId4" Type="http://schemas.openxmlformats.org/officeDocument/2006/relationships/image" Target="../media/image71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3084007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4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9.xml"/><Relationship Id="rId6" Type="http://schemas.openxmlformats.org/officeDocument/2006/relationships/image" Target="../media/image39.png"/><Relationship Id="rId5" Type="http://schemas.openxmlformats.org/officeDocument/2006/relationships/hyperlink" Target="http://tdn.totvs.com/display/fluig/Desenvolvimento+de+Workflow#DesenvolvimentodeWorkflow-hAPI" TargetMode="External"/><Relationship Id="rId4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83#DesenvolvimentodeFormul%C3%A1rios-Zoom" TargetMode="Externa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0.xml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93.xml"/><Relationship Id="rId5" Type="http://schemas.openxmlformats.org/officeDocument/2006/relationships/image" Target="../media/image39.png"/><Relationship Id="rId4" Type="http://schemas.openxmlformats.org/officeDocument/2006/relationships/hyperlink" Target="http://tdn.totvs.com/pages/viewpage.action?pageId=75270416#DesenvolvimentodeEventos-Eventosdotipo%22Before%22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DisplayCentralTask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5" Type="http://schemas.openxmlformats.org/officeDocument/2006/relationships/hyperlink" Target="http://tdn.totvs.com/pages/viewpage.action?pageId=75270416#DesenvolvimentodeEventos-DisplayCustomMetadata" TargetMode="Externa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ValidateCustomMetadata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Relationship Id="rId5" Type="http://schemas.openxmlformats.org/officeDocument/2006/relationships/hyperlink" Target="http://tdn.totvs.com/pages/viewpage.action?pageId=75270416#DesenvolvimentodeEventos-BeforeDocumentPublisher" TargetMode="External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DocumentPublisher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Relationship Id="rId6" Type="http://schemas.openxmlformats.org/officeDocument/2006/relationships/hyperlink" Target="http://tdn.totvs.com/pages/viewpage.action?pageId=75270416#DesenvolvimentodeEventos-BeforeDownloadContent" TargetMode="External"/><Relationship Id="rId5" Type="http://schemas.openxmlformats.org/officeDocument/2006/relationships/hyperlink" Target="http://tdn.totvs.com/pages/viewpage.action?pageId=75270416#DesenvolvimentodeEventos-BeforeDocumentViewer" TargetMode="External"/><Relationship Id="rId4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SaveCar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Relationship Id="rId5" Type="http://schemas.openxmlformats.org/officeDocument/2006/relationships/hyperlink" Target="http://tdn.totvs.com/pages/viewpage.action?pageId=75270416#DesenvolvimentodeEventos-AfterDeleteCard" TargetMode="External"/><Relationship Id="rId4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BeforeWatchCont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5" Type="http://schemas.openxmlformats.org/officeDocument/2006/relationships/hyperlink" Target="http://tdn.totvs.com/pages/viewpage.action?pageId=75270416#DesenvolvimentodeEventos-BeforeUnwatchContent" TargetMode="Externa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75270416#DesenvolvimentodeEventos-AfterWatchConten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Relationship Id="rId5" Type="http://schemas.openxmlformats.org/officeDocument/2006/relationships/hyperlink" Target="http://tdn.totvs.com/pages/viewpage.action?pageId=75270416#DesenvolvimentodeEventos-AfterUnwatchContent" TargetMode="Externa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Pai x filho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213893"/>
            <a:ext cx="12707565" cy="625219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A técnica </a:t>
            </a:r>
            <a:r>
              <a:rPr lang="pt-BR" dirty="0" smtClean="0"/>
              <a:t>pai x filho suporta atributos </a:t>
            </a:r>
            <a:r>
              <a:rPr lang="pt-BR" dirty="0"/>
              <a:t>que podem ser </a:t>
            </a:r>
            <a:r>
              <a:rPr lang="pt-BR" dirty="0" smtClean="0"/>
              <a:t>usados para personalizar a experiência, por exemplo: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 smtClean="0"/>
              <a:t>noaddbutton</a:t>
            </a:r>
            <a:r>
              <a:rPr lang="pt-BR" sz="2600" dirty="0" smtClean="0"/>
              <a:t>: Remove </a:t>
            </a:r>
            <a:r>
              <a:rPr lang="pt-BR" sz="2600" dirty="0"/>
              <a:t>o botão “adicionar” da tela no momento da edição do </a:t>
            </a:r>
            <a:r>
              <a:rPr lang="pt-BR" sz="2600" dirty="0" smtClean="0"/>
              <a:t>formulário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/>
              <a:t>n</a:t>
            </a:r>
            <a:r>
              <a:rPr lang="pt-BR" sz="2600" b="1" dirty="0" err="1" smtClean="0"/>
              <a:t>odeletebutton</a:t>
            </a:r>
            <a:r>
              <a:rPr lang="pt-BR" sz="2600" dirty="0"/>
              <a:t>: Remove o botão “lixeira” da tela no momento da edição </a:t>
            </a:r>
            <a:r>
              <a:rPr lang="pt-BR" sz="2600" dirty="0" smtClean="0"/>
              <a:t>de </a:t>
            </a:r>
            <a:r>
              <a:rPr lang="pt-BR" sz="2600" dirty="0"/>
              <a:t>formulário</a:t>
            </a:r>
            <a:endParaRPr lang="pt-BR" sz="2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err="1" smtClean="0"/>
              <a:t>addbuttonlabel</a:t>
            </a:r>
            <a:r>
              <a:rPr lang="pt-BR" sz="2600" dirty="0"/>
              <a:t>: Determina que texto será posto no botão de adicionar filhos da </a:t>
            </a:r>
            <a:r>
              <a:rPr lang="pt-BR" sz="2600" dirty="0" smtClean="0"/>
              <a:t>técnica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600" b="1" dirty="0" smtClean="0">
                <a:solidFill>
                  <a:schemeClr val="accent2"/>
                </a:solidFill>
              </a:rPr>
              <a:t>Mais atributos: </a:t>
            </a:r>
            <a:endParaRPr lang="pt-BR" sz="2600" b="1" dirty="0">
              <a:solidFill>
                <a:schemeClr val="accent2"/>
              </a:solidFill>
            </a:endParaRP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30" y="7536207"/>
            <a:ext cx="475250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541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onNotify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Para interferir no envio de uma notificação padrão do fluig, deve ser utilizado o evento global </a:t>
            </a:r>
            <a:r>
              <a:rPr lang="pt-BR" dirty="0" err="1"/>
              <a:t>onNotify</a:t>
            </a:r>
            <a:r>
              <a:rPr lang="pt-BR" dirty="0"/>
              <a:t>, que é disparado no momento em que qualquer notificação do fluig é </a:t>
            </a:r>
            <a:r>
              <a:rPr lang="pt-BR" dirty="0" smtClean="0"/>
              <a:t>enviada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Nesse </a:t>
            </a:r>
            <a:r>
              <a:rPr lang="pt-BR" dirty="0"/>
              <a:t>evento, podem ser feitas alterações como, por exemplo, adicionar outros destinatários ao e-mail, modificar os valores dos parâmetros utilizados no template de e-mail, etc</a:t>
            </a:r>
            <a:r>
              <a:rPr lang="pt-BR" dirty="0" smtClean="0"/>
              <a:t>.</a:t>
            </a:r>
          </a:p>
          <a:p>
            <a:pPr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dirty="0" smtClean="0"/>
              <a:t>Existem mais </a:t>
            </a:r>
            <a:r>
              <a:rPr lang="pt-BR" dirty="0"/>
              <a:t>eventos globais do fluig </a:t>
            </a:r>
            <a:r>
              <a:rPr lang="pt-BR" dirty="0" smtClean="0"/>
              <a:t>relacionados à </a:t>
            </a:r>
            <a:r>
              <a:rPr lang="pt-BR" dirty="0" err="1" smtClean="0"/>
              <a:t>cards</a:t>
            </a:r>
            <a:r>
              <a:rPr lang="pt-BR" dirty="0" smtClean="0"/>
              <a:t> como Social, WCM e Analytics: </a:t>
            </a:r>
            <a:endParaRPr lang="pt-BR" dirty="0"/>
          </a:p>
          <a:p>
            <a:pPr lvl="1">
              <a:lnSpc>
                <a:spcPts val="3600"/>
              </a:lnSpc>
            </a:pP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2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64" y="6479628"/>
            <a:ext cx="540000" cy="54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58" y="7035394"/>
            <a:ext cx="365575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335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Propriedades e objetos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351089" cy="606510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fluig disponibiliza propriedades de </a:t>
            </a:r>
            <a:r>
              <a:rPr lang="pt-BR" b="1" dirty="0" smtClean="0"/>
              <a:t>objetos</a:t>
            </a:r>
            <a:r>
              <a:rPr lang="pt-BR" dirty="0" smtClean="0"/>
              <a:t> que podem ser invocadas em eventos através do método </a:t>
            </a:r>
            <a:r>
              <a:rPr lang="pt-BR" dirty="0" err="1" smtClean="0"/>
              <a:t>getValue</a:t>
            </a:r>
            <a:r>
              <a:rPr lang="pt-BR" dirty="0" smtClean="0"/>
              <a:t>.</a:t>
            </a:r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pt-BR" dirty="0" smtClean="0"/>
              <a:t>Por exemplo: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beforeDocumentViewer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 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WKDocument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Objeto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DocumentDto</a:t>
            </a:r>
            <a:endParaRPr lang="en-US" sz="2200" b="1" dirty="0" smtClean="0">
              <a:solidFill>
                <a:srgbClr val="A6CE3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Número do Documento: 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doc.getDocumentId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company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WKCompany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Código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empresa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getValue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err="1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WKUser</a:t>
            </a:r>
            <a:r>
              <a:rPr lang="en-US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Usuário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logado</a:t>
            </a:r>
            <a:r>
              <a:rPr lang="en-US" sz="22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(String)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16" name="Grupo 15"/>
          <p:cNvGrpSpPr/>
          <p:nvPr/>
        </p:nvGrpSpPr>
        <p:grpSpPr>
          <a:xfrm>
            <a:off x="13959731" y="6758068"/>
            <a:ext cx="1440000" cy="1440000"/>
            <a:chOff x="14038566" y="6805361"/>
            <a:chExt cx="1440000" cy="1440000"/>
          </a:xfrm>
        </p:grpSpPr>
        <p:sp>
          <p:nvSpPr>
            <p:cNvPr id="13" name="Elipse 12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4" name="Imagem 1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203" y="6985361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9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Desenvolvimento de eventos </a:t>
            </a:r>
            <a:r>
              <a:rPr lang="pt-BR" b="1" dirty="0" err="1" smtClean="0"/>
              <a:t>jms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26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eventos </a:t>
            </a:r>
            <a:r>
              <a:rPr lang="pt-BR" dirty="0" err="1" smtClean="0"/>
              <a:t>jms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O fluig suporta o desenvolvimento de eventos JMS, permitindo criar procedimentos de auditoria com base nas informações fornecidas pelo </a:t>
            </a:r>
            <a:r>
              <a:rPr lang="pt-BR" dirty="0" smtClean="0"/>
              <a:t>produto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O </a:t>
            </a:r>
            <a:r>
              <a:rPr lang="pt-BR" dirty="0"/>
              <a:t>JMS (Java </a:t>
            </a:r>
            <a:r>
              <a:rPr lang="pt-BR" dirty="0" err="1"/>
              <a:t>Message</a:t>
            </a:r>
            <a:r>
              <a:rPr lang="pt-BR" dirty="0"/>
              <a:t> Service) é uma API </a:t>
            </a:r>
            <a:r>
              <a:rPr lang="pt-BR" dirty="0" smtClean="0"/>
              <a:t>Java </a:t>
            </a:r>
            <a:r>
              <a:rPr lang="pt-BR" dirty="0"/>
              <a:t>que provê uma conexão assíncrona entre aplicações por meio </a:t>
            </a:r>
            <a:r>
              <a:rPr lang="pt-BR" dirty="0" smtClean="0"/>
              <a:t>de </a:t>
            </a:r>
            <a:r>
              <a:rPr lang="pt-BR" dirty="0"/>
              <a:t>troca de </a:t>
            </a:r>
            <a:r>
              <a:rPr lang="pt-BR" dirty="0" smtClean="0"/>
              <a:t>mensagens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O produto dispara </a:t>
            </a:r>
            <a:r>
              <a:rPr lang="pt-BR" dirty="0"/>
              <a:t>um tipo de mensagem JMS personalizável, o </a:t>
            </a:r>
            <a:r>
              <a:rPr lang="pt-BR" b="1" dirty="0" err="1" smtClean="0"/>
              <a:t>wdkDocument</a:t>
            </a:r>
            <a:r>
              <a:rPr lang="pt-BR" b="1" dirty="0" smtClean="0"/>
              <a:t>, </a:t>
            </a:r>
            <a:r>
              <a:rPr lang="pt-BR" dirty="0" smtClean="0"/>
              <a:t>que</a:t>
            </a:r>
            <a:r>
              <a:rPr lang="pt-BR" dirty="0"/>
              <a:t> será acionado quando houver manipulação nos documentos do </a:t>
            </a:r>
            <a:r>
              <a:rPr lang="pt-BR" dirty="0" smtClean="0"/>
              <a:t>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52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de eventos </a:t>
            </a:r>
            <a:r>
              <a:rPr lang="pt-BR" dirty="0" err="1"/>
              <a:t>jms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Para a aplicação receber a mensagem com </a:t>
            </a:r>
            <a:r>
              <a:rPr lang="pt-BR" dirty="0" smtClean="0"/>
              <a:t>os dados do </a:t>
            </a:r>
            <a:r>
              <a:rPr lang="pt-BR" dirty="0"/>
              <a:t>documento, a classe </a:t>
            </a:r>
            <a:r>
              <a:rPr lang="pt-BR" dirty="0" smtClean="0"/>
              <a:t>deve estender </a:t>
            </a:r>
            <a:r>
              <a:rPr lang="pt-BR" dirty="0"/>
              <a:t>o </a:t>
            </a:r>
            <a:r>
              <a:rPr lang="pt-BR" dirty="0" err="1"/>
              <a:t>MessageListener</a:t>
            </a:r>
            <a:r>
              <a:rPr lang="pt-BR" dirty="0"/>
              <a:t> e </a:t>
            </a:r>
            <a:r>
              <a:rPr lang="pt-BR" dirty="0" smtClean="0"/>
              <a:t>conter </a:t>
            </a:r>
            <a:r>
              <a:rPr lang="pt-BR" dirty="0"/>
              <a:t>a seguinte linha</a:t>
            </a:r>
            <a:r>
              <a:rPr lang="pt-BR" dirty="0" smtClean="0"/>
              <a:t>:</a:t>
            </a:r>
          </a:p>
          <a:p>
            <a:endParaRPr lang="pt-BR" dirty="0"/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MessageDriven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mappedName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DocumentListener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activationConfig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destinationType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javax.jms.Topic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ts val="3200"/>
              </a:lnSpc>
              <a:buNone/>
            </a:pPr>
            <a:r>
              <a:rPr lang="pt-BR" sz="24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2400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ActivationConfigProperty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propertyName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propertyValue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topic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wdkDocument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)})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3455235" y="6300868"/>
            <a:ext cx="1440000" cy="1440000"/>
            <a:chOff x="14038566" y="6805361"/>
            <a:chExt cx="1440000" cy="1440000"/>
          </a:xfrm>
        </p:grpSpPr>
        <p:sp>
          <p:nvSpPr>
            <p:cNvPr id="5" name="Elipse 4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6" name="Imagem 5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203" y="6985361"/>
              <a:ext cx="1096726" cy="108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03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mtClean="0"/>
              <a:t>relatórios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10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38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birt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BIRT é um ambiente de desenvolvimento de relatórios baseado em Eclipse e compatível com aplicações Java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O relatório possui os seguintes recursos: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Listagem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Agrupamento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Cálculos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Cartas e Documentos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Gráficos</a:t>
            </a:r>
          </a:p>
          <a:p>
            <a:pPr>
              <a:lnSpc>
                <a:spcPct val="150000"/>
              </a:lnSpc>
            </a:pPr>
            <a:r>
              <a:rPr lang="pt-BR" b="1" dirty="0" smtClean="0">
                <a:solidFill>
                  <a:schemeClr val="tx1"/>
                </a:solidFill>
              </a:rPr>
              <a:t>eclipse.org/</a:t>
            </a:r>
            <a:r>
              <a:rPr lang="pt-BR" b="1" dirty="0" err="1" smtClean="0">
                <a:solidFill>
                  <a:schemeClr val="tx1"/>
                </a:solidFill>
              </a:rPr>
              <a:t>birt</a:t>
            </a:r>
            <a:endParaRPr lang="pt-BR" b="1" dirty="0" smtClean="0">
              <a:solidFill>
                <a:schemeClr val="tx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148" y="4406080"/>
            <a:ext cx="3749972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172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birt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333295" y="2644005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DADOS</a:t>
            </a:r>
            <a:endParaRPr lang="pt-B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333296" y="4138298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TRANSFORMAÇÃO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33297" y="5632591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LÓGICA DE NEGÓCIO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333297" y="7126883"/>
            <a:ext cx="5318453" cy="78827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/>
                <a:cs typeface="Trebuchet MS"/>
              </a:rPr>
              <a:t>APRESENTAÇÃO</a:t>
            </a:r>
          </a:p>
        </p:txBody>
      </p:sp>
      <p:cxnSp>
        <p:nvCxnSpPr>
          <p:cNvPr id="12" name="Conector de seta reta 11"/>
          <p:cNvCxnSpPr>
            <a:stCxn id="7" idx="2"/>
            <a:endCxn id="8" idx="0"/>
          </p:cNvCxnSpPr>
          <p:nvPr/>
        </p:nvCxnSpPr>
        <p:spPr>
          <a:xfrm>
            <a:off x="4992522" y="3432281"/>
            <a:ext cx="1" cy="7060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8" idx="2"/>
            <a:endCxn id="9" idx="0"/>
          </p:cNvCxnSpPr>
          <p:nvPr/>
        </p:nvCxnSpPr>
        <p:spPr>
          <a:xfrm>
            <a:off x="4992523" y="4926574"/>
            <a:ext cx="1" cy="7060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9" idx="2"/>
            <a:endCxn id="10" idx="0"/>
          </p:cNvCxnSpPr>
          <p:nvPr/>
        </p:nvCxnSpPr>
        <p:spPr>
          <a:xfrm>
            <a:off x="4992524" y="6420867"/>
            <a:ext cx="0" cy="7060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8199437" y="2644005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Web Services, Objetos Java, JDBC, XML, etc.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8199439" y="4138298"/>
            <a:ext cx="7342185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Agrupamentos e cálculos (Soma, Média, Percentual)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8199437" y="5632591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Script para conversão de registros, consulta parametrizada ou formatação de texto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8199436" y="7126883"/>
            <a:ext cx="7342187" cy="788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2400" b="1" dirty="0" smtClean="0">
                <a:ln w="0"/>
                <a:solidFill>
                  <a:srgbClr val="58595B"/>
                </a:solidFill>
                <a:latin typeface="Trebuchet MS"/>
                <a:cs typeface="Trebuchet MS"/>
              </a:rPr>
              <a:t>Apresentação de resultados em tabelas, gráficos ou texto</a:t>
            </a:r>
            <a:endParaRPr lang="pt-BR" sz="2400" b="1" dirty="0">
              <a:ln w="0"/>
              <a:solidFill>
                <a:srgbClr val="58595B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040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Plugin</a:t>
            </a:r>
            <a:r>
              <a:rPr lang="pt-BR" dirty="0" smtClean="0"/>
              <a:t> </a:t>
            </a:r>
            <a:r>
              <a:rPr lang="pt-BR" dirty="0" err="1" smtClean="0"/>
              <a:t>birt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84" y="2387601"/>
            <a:ext cx="10518283" cy="5616962"/>
          </a:xfrm>
        </p:spPr>
      </p:pic>
      <p:sp>
        <p:nvSpPr>
          <p:cNvPr id="11" name="Elipse 10"/>
          <p:cNvSpPr/>
          <p:nvPr/>
        </p:nvSpPr>
        <p:spPr>
          <a:xfrm>
            <a:off x="2470691" y="7261469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200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relatório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71" y="2387600"/>
            <a:ext cx="9301654" cy="5379358"/>
          </a:xfrm>
          <a:ln>
            <a:solidFill>
              <a:schemeClr val="bg2"/>
            </a:solidFill>
          </a:ln>
        </p:spPr>
      </p:pic>
      <p:sp>
        <p:nvSpPr>
          <p:cNvPr id="11" name="Elipse 10"/>
          <p:cNvSpPr/>
          <p:nvPr/>
        </p:nvSpPr>
        <p:spPr>
          <a:xfrm>
            <a:off x="5827517" y="7226958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546892" y="3145512"/>
            <a:ext cx="428062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Desenvolvendo um relatório de usuários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42" y="4661679"/>
            <a:ext cx="731150" cy="720000"/>
          </a:xfrm>
          <a:prstGeom prst="rect">
            <a:avLst/>
          </a:prstGeom>
        </p:spPr>
      </p:pic>
      <p:sp>
        <p:nvSpPr>
          <p:cNvPr id="15" name="Elipse 14"/>
          <p:cNvSpPr/>
          <p:nvPr/>
        </p:nvSpPr>
        <p:spPr>
          <a:xfrm>
            <a:off x="4747517" y="4481679"/>
            <a:ext cx="1080000" cy="1080000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9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51" y="2249510"/>
            <a:ext cx="10954348" cy="502335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635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</a:t>
            </a:r>
            <a:r>
              <a:rPr lang="pt-BR" dirty="0" err="1" smtClean="0"/>
              <a:t>birt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427966" y="2132964"/>
            <a:ext cx="13170901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BIRT renderiza o relatório através da execução de eventos, como por exemplo:</a:t>
            </a:r>
          </a:p>
          <a:p>
            <a:pPr marL="828000" lvl="1">
              <a:lnSpc>
                <a:spcPct val="150000"/>
              </a:lnSpc>
            </a:pPr>
            <a:r>
              <a:rPr lang="pt-BR" b="1" dirty="0" err="1" smtClean="0"/>
              <a:t>initialize</a:t>
            </a:r>
            <a:r>
              <a:rPr lang="pt-BR" i="1" dirty="0" smtClean="0"/>
              <a:t>: </a:t>
            </a:r>
            <a:r>
              <a:rPr lang="pt-BR" dirty="0" smtClean="0"/>
              <a:t>primeiro evento disparado pelo BIRT. É recomendado utilizar esse evento para importação de bibliotecas e inicialização de variáveis</a:t>
            </a:r>
          </a:p>
          <a:p>
            <a:pPr marL="828000" lvl="1">
              <a:lnSpc>
                <a:spcPct val="150000"/>
              </a:lnSpc>
            </a:pPr>
            <a:r>
              <a:rPr lang="pt-BR" b="1" dirty="0" err="1" smtClean="0"/>
              <a:t>beforeOpen</a:t>
            </a:r>
            <a:r>
              <a:rPr lang="pt-BR" dirty="0"/>
              <a:t>: evento disparado antes do BIRT abrir a conexão com a fonte de dados (</a:t>
            </a:r>
            <a:r>
              <a:rPr lang="pt-BR" i="1" dirty="0"/>
              <a:t>Data </a:t>
            </a:r>
            <a:r>
              <a:rPr lang="pt-BR" i="1" dirty="0" err="1"/>
              <a:t>Source</a:t>
            </a:r>
            <a:r>
              <a:rPr lang="pt-BR" dirty="0" smtClean="0"/>
              <a:t>)</a:t>
            </a:r>
            <a:endParaRPr lang="pt-BR" dirty="0"/>
          </a:p>
          <a:p>
            <a:pPr marL="828000" lvl="1">
              <a:lnSpc>
                <a:spcPct val="150000"/>
              </a:lnSpc>
            </a:pPr>
            <a:r>
              <a:rPr lang="pt-BR" b="1" dirty="0" err="1"/>
              <a:t>fetch</a:t>
            </a:r>
            <a:r>
              <a:rPr lang="pt-BR" dirty="0"/>
              <a:t>: </a:t>
            </a:r>
            <a:r>
              <a:rPr lang="pt-BR" dirty="0" smtClean="0"/>
              <a:t>disparado </a:t>
            </a:r>
            <a:r>
              <a:rPr lang="pt-BR" dirty="0"/>
              <a:t>pelo BIRT depois da busca de cada registro no Data Set e antes de aplicar os filtros e campos </a:t>
            </a:r>
            <a:r>
              <a:rPr lang="pt-BR" dirty="0" smtClean="0"/>
              <a:t>calculados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pt-BR" dirty="0"/>
              <a:t>Através dos eventos é possível desenvolver a lógica de consulta e geração de dados através </a:t>
            </a:r>
            <a:r>
              <a:rPr lang="pt-BR" dirty="0" smtClean="0"/>
              <a:t>de </a:t>
            </a:r>
            <a:r>
              <a:rPr lang="pt-BR" dirty="0" err="1" smtClean="0"/>
              <a:t>Javascript</a:t>
            </a:r>
            <a:r>
              <a:rPr lang="pt-BR" dirty="0" smtClean="0"/>
              <a:t> e fazer </a:t>
            </a:r>
            <a:r>
              <a:rPr lang="pt-BR" dirty="0"/>
              <a:t>uso de vários recursos e bibliotecas </a:t>
            </a:r>
            <a:r>
              <a:rPr lang="pt-BR" dirty="0" smtClean="0"/>
              <a:t>Java</a:t>
            </a:r>
            <a:endParaRPr lang="pt-BR" dirty="0"/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5367" y="6846207"/>
            <a:ext cx="731150" cy="720000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14110942" y="6666207"/>
            <a:ext cx="1080000" cy="1080000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73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Formatando a visualização do Relatório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85" y="2015495"/>
            <a:ext cx="9229281" cy="5337503"/>
          </a:xfrm>
        </p:spPr>
      </p:pic>
      <p:sp>
        <p:nvSpPr>
          <p:cNvPr id="8" name="CaixaDeTexto 7"/>
          <p:cNvSpPr txBox="1"/>
          <p:nvPr/>
        </p:nvSpPr>
        <p:spPr>
          <a:xfrm>
            <a:off x="964629" y="7496449"/>
            <a:ext cx="14320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Na aba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Pallete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é possível incluir componentes de visualização e renderização de dados</a:t>
            </a:r>
          </a:p>
        </p:txBody>
      </p:sp>
      <p:sp>
        <p:nvSpPr>
          <p:cNvPr id="10" name="Elipse 9"/>
          <p:cNvSpPr/>
          <p:nvPr/>
        </p:nvSpPr>
        <p:spPr>
          <a:xfrm>
            <a:off x="12138500" y="6416449"/>
            <a:ext cx="1080000" cy="1080000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925" y="6596449"/>
            <a:ext cx="73115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305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096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Crie um relatório de acessos ao fluig:</a:t>
            </a:r>
          </a:p>
          <a:p>
            <a:pPr lvl="1">
              <a:lnSpc>
                <a:spcPct val="150000"/>
              </a:lnSpc>
            </a:pPr>
            <a:r>
              <a:rPr lang="pt-BR" dirty="0"/>
              <a:t>A tabela </a:t>
            </a:r>
            <a:r>
              <a:rPr lang="pt-BR" dirty="0" err="1"/>
              <a:t>fdn_accesslog</a:t>
            </a:r>
            <a:r>
              <a:rPr lang="pt-BR" dirty="0"/>
              <a:t> é responsável por armazenar estas </a:t>
            </a:r>
            <a:r>
              <a:rPr lang="pt-BR" dirty="0" smtClean="0"/>
              <a:t>informações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Construa </a:t>
            </a:r>
            <a:r>
              <a:rPr lang="pt-BR" dirty="0"/>
              <a:t>um dataset </a:t>
            </a:r>
            <a:r>
              <a:rPr lang="pt-BR" dirty="0" smtClean="0"/>
              <a:t>customizado que </a:t>
            </a:r>
            <a:r>
              <a:rPr lang="pt-BR" dirty="0"/>
              <a:t>acesse </a:t>
            </a:r>
            <a:r>
              <a:rPr lang="pt-BR" dirty="0" smtClean="0"/>
              <a:t>a </a:t>
            </a:r>
            <a:r>
              <a:rPr lang="pt-BR" dirty="0"/>
              <a:t>base de </a:t>
            </a:r>
            <a:r>
              <a:rPr lang="pt-BR" dirty="0" smtClean="0"/>
              <a:t>dados do fluig</a:t>
            </a:r>
            <a:endParaRPr lang="pt-BR" dirty="0"/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343" y="2322151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07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872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25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47" y="1818640"/>
            <a:ext cx="10425957" cy="6198075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3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69" y="3050239"/>
            <a:ext cx="4558011" cy="4400755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1907629" y="2132964"/>
            <a:ext cx="13633996" cy="587311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pt-BR" dirty="0" smtClean="0"/>
              <a:t>Contém estruturas </a:t>
            </a:r>
            <a:r>
              <a:rPr lang="pt-BR" dirty="0"/>
              <a:t>CSS, </a:t>
            </a:r>
            <a:r>
              <a:rPr lang="pt-BR" dirty="0" err="1" smtClean="0"/>
              <a:t>Javascript</a:t>
            </a:r>
            <a:r>
              <a:rPr lang="pt-BR" dirty="0" smtClean="0"/>
              <a:t>, componentes </a:t>
            </a:r>
            <a:r>
              <a:rPr lang="pt-BR" dirty="0"/>
              <a:t>e </a:t>
            </a:r>
            <a:r>
              <a:rPr lang="pt-BR" dirty="0" smtClean="0"/>
              <a:t>gráficos para </a:t>
            </a:r>
            <a:r>
              <a:rPr lang="pt-BR" dirty="0"/>
              <a:t>agilizar o </a:t>
            </a:r>
            <a:r>
              <a:rPr lang="pt-BR" dirty="0" smtClean="0"/>
              <a:t>desenvolvimento no fluig: </a:t>
            </a:r>
            <a:r>
              <a:rPr lang="pt-BR" b="1" dirty="0">
                <a:solidFill>
                  <a:srgbClr val="F15A22"/>
                </a:solidFill>
              </a:rPr>
              <a:t>http://style.fluig.com</a:t>
            </a:r>
            <a:endParaRPr lang="pt-BR" b="1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Reúne elementos de interface para o desenvolvimento responsivo de páginas, formulários e widgets (inclusive</a:t>
            </a:r>
            <a:r>
              <a:rPr lang="pt-BR" b="1" dirty="0" smtClean="0"/>
              <a:t> Mobile</a:t>
            </a:r>
            <a:r>
              <a:rPr lang="pt-BR" dirty="0" smtClean="0"/>
              <a:t>)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Facilita a reutilização </a:t>
            </a:r>
            <a:r>
              <a:rPr lang="pt-BR" dirty="0"/>
              <a:t>de </a:t>
            </a:r>
            <a:r>
              <a:rPr lang="pt-BR" dirty="0" smtClean="0"/>
              <a:t>código-fonte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Garante a compatibilidade, consistência e uniformidade visual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É </a:t>
            </a:r>
            <a:r>
              <a:rPr lang="pt-BR" dirty="0"/>
              <a:t>pré-requisito para </a:t>
            </a:r>
            <a:r>
              <a:rPr lang="pt-BR" dirty="0" smtClean="0"/>
              <a:t>utilizar as novas </a:t>
            </a:r>
            <a:r>
              <a:rPr lang="pt-BR" dirty="0"/>
              <a:t>técnicas de </a:t>
            </a:r>
            <a:r>
              <a:rPr lang="pt-BR" b="1" dirty="0"/>
              <a:t>Zoom</a:t>
            </a:r>
            <a:r>
              <a:rPr lang="pt-BR" dirty="0"/>
              <a:t> e </a:t>
            </a:r>
            <a:r>
              <a:rPr lang="pt-BR" b="1" dirty="0"/>
              <a:t>Pai X Filho</a:t>
            </a:r>
            <a:r>
              <a:rPr lang="pt-BR" dirty="0"/>
              <a:t> no Mobile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Exemplo de implementação Pai X Filho com Style </a:t>
            </a:r>
            <a:r>
              <a:rPr lang="pt-BR" dirty="0" err="1" smtClean="0"/>
              <a:t>Guide</a:t>
            </a:r>
            <a:r>
              <a:rPr lang="pt-BR" dirty="0" smtClean="0"/>
              <a:t>:  </a:t>
            </a:r>
          </a:p>
        </p:txBody>
      </p:sp>
      <p:pic>
        <p:nvPicPr>
          <p:cNvPr id="2" name="Imagem 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459" y="7598978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7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Style </a:t>
            </a:r>
            <a:r>
              <a:rPr lang="pt-BR" dirty="0" err="1" smtClean="0"/>
              <a:t>guide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6994" y="1818640"/>
            <a:ext cx="13326055" cy="6187440"/>
          </a:xfrm>
        </p:spPr>
        <p:txBody>
          <a:bodyPr/>
          <a:lstStyle/>
          <a:p>
            <a:pPr marL="0" indent="0">
              <a:lnSpc>
                <a:spcPts val="3800"/>
              </a:lnSpc>
              <a:buNone/>
            </a:pPr>
            <a:r>
              <a:rPr lang="pt-BR" dirty="0" smtClean="0"/>
              <a:t>Para criar formulários utilizando o fluig Style </a:t>
            </a:r>
            <a:r>
              <a:rPr lang="pt-BR" dirty="0" err="1" smtClean="0"/>
              <a:t>Guide</a:t>
            </a:r>
            <a:r>
              <a:rPr lang="pt-BR" dirty="0" smtClean="0"/>
              <a:t>, deve-se importar os   arquivos CSS e </a:t>
            </a:r>
            <a:r>
              <a:rPr lang="pt-BR" dirty="0" err="1" smtClean="0"/>
              <a:t>Javascript</a:t>
            </a:r>
            <a:r>
              <a:rPr lang="pt-BR" dirty="0" smtClean="0"/>
              <a:t>, como no exemplo abaixo: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&lt;link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style-guide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/fluig-style-guide.min.css"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jquery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/jquery.js"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jquery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/jquery-ui.min.js"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mustache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/mustache-min.js"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"/portal/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style-guide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/fluig-style-guide.min.js"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"fluig-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pt-BR" sz="20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guide</a:t>
            </a:r>
            <a:r>
              <a:rPr lang="pt-BR" sz="20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&lt;!--Some </a:t>
            </a:r>
            <a:r>
              <a:rPr lang="pt-BR" sz="20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0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000" b="1" dirty="0">
              <a:solidFill>
                <a:srgbClr val="ED145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4074616" y="6782080"/>
            <a:ext cx="1080000" cy="1080000"/>
            <a:chOff x="14038566" y="6805361"/>
            <a:chExt cx="1440000" cy="1440000"/>
          </a:xfrm>
          <a:noFill/>
        </p:grpSpPr>
        <p:sp>
          <p:nvSpPr>
            <p:cNvPr id="8" name="Elipse 7"/>
            <p:cNvSpPr/>
            <p:nvPr/>
          </p:nvSpPr>
          <p:spPr>
            <a:xfrm>
              <a:off x="14038566" y="6805361"/>
              <a:ext cx="1440000" cy="1440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1940" y="7085546"/>
              <a:ext cx="893252" cy="879629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801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datasets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87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0722862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latin typeface="Trebuchet MS" pitchFamily="34" charset="0"/>
              </a:rPr>
              <a:t>Componente que permite padronizar o acesso às informações, independente da origem dos </a:t>
            </a:r>
            <a:r>
              <a:rPr lang="pt-BR" dirty="0" smtClean="0">
                <a:latin typeface="Trebuchet MS" pitchFamily="34" charset="0"/>
              </a:rPr>
              <a:t>dados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>
                <a:latin typeface="Trebuchet MS" pitchFamily="34" charset="0"/>
              </a:rPr>
              <a:t>Um Dataset é uma fonte de dados que </a:t>
            </a:r>
            <a:r>
              <a:rPr lang="pt-BR" dirty="0" smtClean="0">
                <a:latin typeface="Trebuchet MS" pitchFamily="34" charset="0"/>
              </a:rPr>
              <a:t>permite, entre outras coisas, consultar </a:t>
            </a:r>
            <a:r>
              <a:rPr lang="pt-BR" dirty="0">
                <a:latin typeface="Trebuchet MS" pitchFamily="34" charset="0"/>
              </a:rPr>
              <a:t>quais são as colunas disponíveis, quantas linhas </a:t>
            </a:r>
            <a:r>
              <a:rPr lang="pt-BR" dirty="0" smtClean="0">
                <a:latin typeface="Trebuchet MS" pitchFamily="34" charset="0"/>
              </a:rPr>
              <a:t>existem </a:t>
            </a:r>
            <a:r>
              <a:rPr lang="pt-BR" dirty="0">
                <a:latin typeface="Trebuchet MS" pitchFamily="34" charset="0"/>
              </a:rPr>
              <a:t>ou o valor de cada campo, em cada </a:t>
            </a:r>
            <a:r>
              <a:rPr lang="pt-BR" dirty="0" smtClean="0">
                <a:latin typeface="Trebuchet MS" pitchFamily="34" charset="0"/>
              </a:rPr>
              <a:t>coluna</a:t>
            </a:r>
            <a:endParaRPr lang="pt-BR" dirty="0">
              <a:latin typeface="Trebuchet MS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12532690" y="4645041"/>
            <a:ext cx="1296000" cy="1296000"/>
            <a:chOff x="12734054" y="5818682"/>
            <a:chExt cx="1080000" cy="1080000"/>
          </a:xfrm>
        </p:grpSpPr>
        <p:sp>
          <p:nvSpPr>
            <p:cNvPr id="8" name="Elipse 7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16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Tipos de datasets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Built</a:t>
            </a:r>
            <a:r>
              <a:rPr lang="pt-BR" b="1" dirty="0" smtClean="0"/>
              <a:t>-in Datasets:</a:t>
            </a:r>
            <a:r>
              <a:rPr lang="pt-BR" dirty="0" smtClean="0"/>
              <a:t> Permite navegar em dados das entidades do próprio fluig, como usuários, grupos, processos ou tarefas </a:t>
            </a:r>
          </a:p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CardIndex</a:t>
            </a:r>
            <a:r>
              <a:rPr lang="pt-BR" b="1" dirty="0" smtClean="0"/>
              <a:t> Datasets:</a:t>
            </a:r>
            <a:r>
              <a:rPr lang="pt-BR" dirty="0" smtClean="0"/>
              <a:t> Permite navegar nos dados existentes em formulários publicados no fluig</a:t>
            </a:r>
          </a:p>
          <a:p>
            <a:pPr lvl="1" algn="l">
              <a:lnSpc>
                <a:spcPts val="4000"/>
              </a:lnSpc>
              <a:spcBef>
                <a:spcPts val="600"/>
              </a:spcBef>
            </a:pPr>
            <a:r>
              <a:rPr lang="pt-BR" dirty="0" smtClean="0"/>
              <a:t>Para que uma definição de formulário seja disponibilizada como Dataset, é necessário preencher o campo Nome Dataset na publicação do formulário</a:t>
            </a:r>
          </a:p>
          <a:p>
            <a:pPr marL="457200" indent="-457200" algn="l">
              <a:lnSpc>
                <a:spcPts val="4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b="1" dirty="0" err="1" smtClean="0"/>
              <a:t>Customized</a:t>
            </a:r>
            <a:r>
              <a:rPr lang="pt-BR" b="1" dirty="0" smtClean="0"/>
              <a:t> Datasets:</a:t>
            </a:r>
            <a:r>
              <a:rPr lang="pt-BR" dirty="0" smtClean="0"/>
              <a:t> Permite navegar nos dados retornados por um desenvolvimento onde é possível definir as colunas do Dataset e os valores de cada um dos registros, através da codificação em </a:t>
            </a:r>
            <a:r>
              <a:rPr lang="pt-BR" dirty="0" err="1" smtClean="0"/>
              <a:t>Javascript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618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de dataset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77" y="2387601"/>
            <a:ext cx="10764296" cy="5748338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2202677" y="7450655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3872759" y="6839938"/>
            <a:ext cx="1296000" cy="1296000"/>
            <a:chOff x="12734054" y="5818682"/>
            <a:chExt cx="1080000" cy="1080000"/>
          </a:xfrm>
        </p:grpSpPr>
        <p:sp>
          <p:nvSpPr>
            <p:cNvPr id="9" name="Elipse 8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57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Acessando datasets via ponto de customização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700363" y="6117016"/>
            <a:ext cx="13379078" cy="19716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sz="2600" dirty="0" smtClean="0"/>
              <a:t>Quando um Dataset é acessado via um </a:t>
            </a:r>
            <a:r>
              <a:rPr lang="pt-BR" sz="2600" b="1" dirty="0" smtClean="0"/>
              <a:t>ponto de customização </a:t>
            </a:r>
            <a:r>
              <a:rPr lang="pt-BR" sz="2600" dirty="0" smtClean="0"/>
              <a:t>como eventos globais, eventos de processos, eventos de definição de formulário ou mesmo em outros Datasets, isto é feito através de chamadas </a:t>
            </a:r>
            <a:r>
              <a:rPr lang="pt-BR" sz="2600" dirty="0" err="1" smtClean="0"/>
              <a:t>Javascript</a:t>
            </a:r>
            <a:r>
              <a:rPr lang="pt-BR" sz="2600" dirty="0" smtClean="0"/>
              <a:t> que serão executadas no lado servidor </a:t>
            </a:r>
          </a:p>
          <a:p>
            <a:pPr>
              <a:lnSpc>
                <a:spcPct val="150000"/>
              </a:lnSpc>
            </a:pPr>
            <a:endParaRPr lang="pt-BR" sz="2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00363" y="3317761"/>
            <a:ext cx="13379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doTest1() {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0610190" y="4673521"/>
            <a:ext cx="249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Dataset interno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19" name="Conector angulado 18"/>
          <p:cNvCxnSpPr>
            <a:stCxn id="17" idx="1"/>
          </p:cNvCxnSpPr>
          <p:nvPr/>
        </p:nvCxnSpPr>
        <p:spPr>
          <a:xfrm rot="10800000">
            <a:off x="10421004" y="4165656"/>
            <a:ext cx="189186" cy="73869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140938" y="5071043"/>
            <a:ext cx="4027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Qtde</a:t>
            </a:r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de linhas disponíveis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21" name="Conector angulado 20"/>
          <p:cNvCxnSpPr>
            <a:stCxn id="20" idx="1"/>
          </p:cNvCxnSpPr>
          <p:nvPr/>
        </p:nvCxnSpPr>
        <p:spPr>
          <a:xfrm rot="10800000">
            <a:off x="5951758" y="4563186"/>
            <a:ext cx="189181" cy="73869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6987022" y="2236076"/>
            <a:ext cx="538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“Porta de entrada” para os datasets</a:t>
            </a:r>
            <a:endParaRPr lang="pt-BR" sz="24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25" name="Conector angulado 24"/>
          <p:cNvCxnSpPr>
            <a:stCxn id="23" idx="1"/>
          </p:cNvCxnSpPr>
          <p:nvPr/>
        </p:nvCxnSpPr>
        <p:spPr>
          <a:xfrm rot="10800000" flipV="1">
            <a:off x="6511156" y="2466909"/>
            <a:ext cx="475866" cy="11276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7" name="Imagem 2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039" y="7504386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093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ecm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de desenvolvimento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 smtClean="0"/>
              <a:t>get</a:t>
            </a:r>
            <a:r>
              <a:rPr lang="pt-BR" dirty="0" err="1" smtClean="0"/>
              <a:t>d</a:t>
            </a:r>
            <a:r>
              <a:rPr lang="pt-BR" cap="none" dirty="0" err="1" smtClean="0"/>
              <a:t>ataset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700363" y="2545251"/>
            <a:ext cx="13379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doTest1() {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400" b="1" dirty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4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4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24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03263" y="4379373"/>
            <a:ext cx="11243124" cy="37087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Nome do Dataset: </a:t>
            </a:r>
            <a:r>
              <a:rPr lang="pt-BR" sz="2400" dirty="0">
                <a:latin typeface="Trebuchet MS" panose="020B0603020202020204" pitchFamily="34" charset="0"/>
              </a:rPr>
              <a:t>Nome do Dataset a ser </a:t>
            </a:r>
            <a:r>
              <a:rPr lang="pt-BR" sz="2400" dirty="0" smtClean="0">
                <a:latin typeface="Trebuchet MS" panose="020B0603020202020204" pitchFamily="34" charset="0"/>
              </a:rPr>
              <a:t>buscado</a:t>
            </a:r>
            <a:endParaRPr lang="pt-BR" sz="2400" dirty="0"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Campos: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campos do Dataset que serão </a:t>
            </a:r>
            <a:r>
              <a:rPr lang="pt-BR" sz="2400" dirty="0" smtClean="0">
                <a:latin typeface="Trebuchet MS" panose="020B0603020202020204" pitchFamily="34" charset="0"/>
              </a:rPr>
              <a:t>retornados¹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err="1" smtClean="0">
                <a:latin typeface="Trebuchet MS" panose="020B0603020202020204" pitchFamily="34" charset="0"/>
              </a:rPr>
              <a:t>Constraints</a:t>
            </a:r>
            <a:r>
              <a:rPr lang="pt-BR" sz="2400" b="1" dirty="0">
                <a:latin typeface="Trebuchet MS" panose="020B0603020202020204" pitchFamily="34" charset="0"/>
              </a:rPr>
              <a:t>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condições de busca do </a:t>
            </a:r>
            <a:r>
              <a:rPr lang="pt-BR" sz="2400" dirty="0" smtClean="0">
                <a:latin typeface="Trebuchet MS" panose="020B0603020202020204" pitchFamily="34" charset="0"/>
              </a:rPr>
              <a:t>Dataset¹</a:t>
            </a:r>
            <a:endParaRPr lang="pt-BR" sz="2400" dirty="0"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400" b="1" dirty="0">
                <a:latin typeface="Trebuchet MS" panose="020B0603020202020204" pitchFamily="34" charset="0"/>
              </a:rPr>
              <a:t>Ordem: </a:t>
            </a:r>
            <a:r>
              <a:rPr lang="pt-BR" sz="2400" dirty="0" err="1">
                <a:latin typeface="Trebuchet MS" panose="020B0603020202020204" pitchFamily="34" charset="0"/>
              </a:rPr>
              <a:t>Array</a:t>
            </a:r>
            <a:r>
              <a:rPr lang="pt-BR" sz="2400" dirty="0">
                <a:latin typeface="Trebuchet MS" panose="020B0603020202020204" pitchFamily="34" charset="0"/>
              </a:rPr>
              <a:t> com os campos para ordenação dos </a:t>
            </a:r>
            <a:r>
              <a:rPr lang="pt-BR" sz="2400" dirty="0" smtClean="0">
                <a:latin typeface="Trebuchet MS" panose="020B0603020202020204" pitchFamily="34" charset="0"/>
              </a:rPr>
              <a:t>registro </a:t>
            </a:r>
            <a:r>
              <a:rPr lang="pt-BR" sz="2400" dirty="0">
                <a:latin typeface="Trebuchet MS" panose="020B0603020202020204" pitchFamily="34" charset="0"/>
              </a:rPr>
              <a:t>do </a:t>
            </a:r>
            <a:r>
              <a:rPr lang="pt-BR" sz="2400" dirty="0" smtClean="0">
                <a:latin typeface="Trebuchet MS" panose="020B0603020202020204" pitchFamily="34" charset="0"/>
              </a:rPr>
              <a:t>Dataset²</a:t>
            </a: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¹null: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retorna </a:t>
            </a: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todos os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registros </a:t>
            </a:r>
            <a:endParaRPr lang="pt-BR" sz="2200" b="1" dirty="0" smtClean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  <a:p>
            <a:pPr lvl="2">
              <a:lnSpc>
                <a:spcPct val="150000"/>
              </a:lnSpc>
              <a:spcBef>
                <a:spcPts val="600"/>
              </a:spcBef>
            </a:pP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²null: </a:t>
            </a:r>
            <a:r>
              <a:rPr lang="pt-BR" sz="2200" b="1" dirty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retorna os registros com a ordenação </a:t>
            </a:r>
            <a:r>
              <a:rPr lang="pt-BR" sz="2200" b="1" dirty="0" smtClean="0">
                <a:solidFill>
                  <a:srgbClr val="FFFFFF">
                    <a:lumMod val="50000"/>
                  </a:srgbClr>
                </a:solidFill>
                <a:latin typeface="Trebuchet MS" panose="020B0603020202020204" pitchFamily="34" charset="0"/>
              </a:rPr>
              <a:t>padrão</a:t>
            </a:r>
            <a:endParaRPr lang="pt-BR" sz="2200" b="1" dirty="0">
              <a:solidFill>
                <a:srgbClr val="FFFFFF">
                  <a:lumMod val="50000"/>
                </a:srgbClr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Colchete direito 9"/>
          <p:cNvSpPr/>
          <p:nvPr/>
        </p:nvSpPr>
        <p:spPr>
          <a:xfrm rot="5400000">
            <a:off x="11071943" y="-40986"/>
            <a:ext cx="232930" cy="6912000"/>
          </a:xfrm>
          <a:prstGeom prst="rightBracket">
            <a:avLst/>
          </a:prstGeom>
          <a:ln w="57150"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06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/>
              <a:t>create</a:t>
            </a:r>
            <a:r>
              <a:rPr lang="pt-BR" dirty="0" err="1"/>
              <a:t>c</a:t>
            </a:r>
            <a:r>
              <a:rPr lang="pt-BR" cap="none" dirty="0" err="1"/>
              <a:t>onstraint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372269" y="2378841"/>
            <a:ext cx="15505112" cy="718496"/>
          </a:xfrm>
        </p:spPr>
        <p:txBody>
          <a:bodyPr/>
          <a:lstStyle/>
          <a:p>
            <a:pPr marL="0" indent="0" algn="ctr">
              <a:buNone/>
            </a:pPr>
            <a:r>
              <a:rPr lang="pt-BR" sz="22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c1 =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documentType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1"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ConstraintType.SHOULD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22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26952" y="3313815"/>
            <a:ext cx="12995746" cy="46166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Campo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Nome do campo que será </a:t>
            </a:r>
            <a:r>
              <a:rPr lang="pt-BR" sz="2400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filtrado</a:t>
            </a:r>
            <a:endParaRPr lang="pt-BR" sz="2400" dirty="0">
              <a:solidFill>
                <a:srgbClr val="58595B"/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Valor 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Inicial: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Valor inicial da faixa de valores do filtro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Valor </a:t>
            </a:r>
            <a:r>
              <a:rPr lang="pt-BR" sz="2400" b="1" dirty="0">
                <a:solidFill>
                  <a:srgbClr val="58595B"/>
                </a:solidFill>
                <a:latin typeface="Trebuchet MS" panose="020B0603020202020204" pitchFamily="34" charset="0"/>
              </a:rPr>
              <a:t>Final: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Valor final da faixa de valores do filtro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pt-BR" sz="2400" b="1" dirty="0" smtClean="0">
                <a:solidFill>
                  <a:srgbClr val="58595B"/>
                </a:solidFill>
                <a:latin typeface="Trebuchet MS" panose="020B0603020202020204" pitchFamily="34" charset="0"/>
              </a:rPr>
              <a:t>Tipo: </a:t>
            </a:r>
            <a:r>
              <a:rPr lang="pt-BR" sz="2400" dirty="0">
                <a:solidFill>
                  <a:srgbClr val="58595B"/>
                </a:solidFill>
                <a:latin typeface="Trebuchet MS" panose="020B0603020202020204" pitchFamily="34" charset="0"/>
              </a:rPr>
              <a:t>Tipo da condição, podendo ser: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MUST</a:t>
            </a:r>
            <a:r>
              <a:rPr lang="pt-BR" sz="2000" dirty="0">
                <a:latin typeface="Trebuchet MS" panose="020B0603020202020204" pitchFamily="34" charset="0"/>
              </a:rPr>
              <a:t>: </a:t>
            </a:r>
            <a:r>
              <a:rPr lang="pt-BR" sz="2000" dirty="0" smtClean="0">
                <a:latin typeface="Trebuchet MS" panose="020B0603020202020204" pitchFamily="34" charset="0"/>
              </a:rPr>
              <a:t>todos </a:t>
            </a:r>
            <a:r>
              <a:rPr lang="pt-BR" sz="2000" dirty="0">
                <a:latin typeface="Trebuchet MS" panose="020B0603020202020204" pitchFamily="34" charset="0"/>
              </a:rPr>
              <a:t>os registros do Dataset devem satisfazer a esta </a:t>
            </a:r>
            <a:r>
              <a:rPr lang="pt-BR" sz="2000" dirty="0" smtClean="0">
                <a:latin typeface="Trebuchet MS" panose="020B0603020202020204" pitchFamily="34" charset="0"/>
              </a:rPr>
              <a:t>condição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SHOULD</a:t>
            </a:r>
            <a:r>
              <a:rPr lang="pt-BR" sz="2000" dirty="0" smtClean="0">
                <a:latin typeface="Trebuchet MS" panose="020B0603020202020204" pitchFamily="34" charset="0"/>
              </a:rPr>
              <a:t>: os registros do Dataset podem ou não atender à condição. É o tipo mais comum quando precisa-se que um campo tenha valores A ou B (onde cada um será uma condição de busca com tipo SHOULD)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pt-BR" sz="2000" b="1" dirty="0" smtClean="0">
                <a:latin typeface="Trebuchet MS" panose="020B0603020202020204" pitchFamily="34" charset="0"/>
              </a:rPr>
              <a:t>MUST_NOT</a:t>
            </a:r>
            <a:r>
              <a:rPr lang="pt-BR" sz="2000" dirty="0" smtClean="0">
                <a:latin typeface="Trebuchet MS" panose="020B0603020202020204" pitchFamily="34" charset="0"/>
              </a:rPr>
              <a:t>: indica que nenhum dos registros pode satisfazer a condição</a:t>
            </a:r>
            <a:endParaRPr lang="pt-BR" sz="2000" dirty="0">
              <a:latin typeface="Trebuchet MS" panose="020B0603020202020204" pitchFamily="34" charset="0"/>
            </a:endParaRPr>
          </a:p>
        </p:txBody>
      </p:sp>
      <p:sp>
        <p:nvSpPr>
          <p:cNvPr id="7" name="Colchete direito 6"/>
          <p:cNvSpPr/>
          <p:nvPr/>
        </p:nvSpPr>
        <p:spPr>
          <a:xfrm rot="5400000">
            <a:off x="9890524" y="-2635767"/>
            <a:ext cx="288454" cy="11114690"/>
          </a:xfrm>
          <a:prstGeom prst="rightBracket">
            <a:avLst/>
          </a:prstGeom>
          <a:ln w="57150">
            <a:prstDash val="sysDot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5859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744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1392238" y="1708278"/>
            <a:ext cx="13782845" cy="6317298"/>
          </a:xfrm>
        </p:spPr>
        <p:txBody>
          <a:bodyPr/>
          <a:lstStyle/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doTest2() 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//Monta as </a:t>
            </a:r>
            <a:r>
              <a:rPr lang="pt-BR" sz="18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consulta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c1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activeVersion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c2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ConstraintType.MUST_NOT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c3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documentType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ConstraintType.SHOULD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c4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documentDescription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"%teste%"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"%teste%"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ConstraintType.MUST_NOT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c4.setLikeSearch(</a:t>
            </a:r>
            <a:r>
              <a:rPr lang="pt-BR" sz="18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(c1, c2, c3, 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c4);</a:t>
            </a:r>
            <a:endParaRPr lang="pt-B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//Define os campos para ordenação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documentPK.documentId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//Busca o dataset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8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8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= 0; i &lt; 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log.info(</a:t>
            </a:r>
            <a:r>
              <a:rPr lang="pt-B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dataset.getValue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(i, 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documentPK.documentId</a:t>
            </a:r>
            <a:r>
              <a:rPr lang="pt-BR" sz="18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algn="l">
              <a:lnSpc>
                <a:spcPts val="2600"/>
              </a:lnSpc>
              <a:spcBef>
                <a:spcPts val="0"/>
              </a:spcBef>
            </a:pP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0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Acessando datasets via </a:t>
            </a:r>
            <a:r>
              <a:rPr lang="pt-BR" dirty="0" err="1" smtClean="0"/>
              <a:t>javascript</a:t>
            </a:r>
            <a:r>
              <a:rPr lang="pt-BR" dirty="0" smtClean="0"/>
              <a:t> em formulário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/>
              <a:t>É possível acessar os Datasets via código 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/>
              <a:t>no HTML de um formulário utilizando a biblioteca </a:t>
            </a:r>
            <a:r>
              <a:rPr lang="pt-BR" b="1" dirty="0" smtClean="0"/>
              <a:t>vcXMLRPC.js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Para </a:t>
            </a:r>
            <a:r>
              <a:rPr lang="pt-BR" dirty="0"/>
              <a:t>isto, basta incluir a linha abaixo antes da </a:t>
            </a:r>
            <a:r>
              <a:rPr lang="pt-BR" dirty="0" err="1"/>
              <a:t>tag</a:t>
            </a:r>
            <a:r>
              <a:rPr lang="pt-BR" dirty="0"/>
              <a:t> </a:t>
            </a:r>
            <a:r>
              <a:rPr lang="pt-BR" dirty="0" smtClean="0"/>
              <a:t>&lt;</a:t>
            </a:r>
            <a:r>
              <a:rPr lang="pt-BR" dirty="0" err="1" smtClean="0"/>
              <a:t>body</a:t>
            </a:r>
            <a:r>
              <a:rPr lang="pt-BR" dirty="0" smtClean="0"/>
              <a:t>&gt; </a:t>
            </a:r>
            <a:r>
              <a:rPr lang="pt-BR" dirty="0"/>
              <a:t>do HTML</a:t>
            </a:r>
            <a:r>
              <a:rPr lang="pt-BR" dirty="0" smtClean="0"/>
              <a:t>:</a:t>
            </a:r>
          </a:p>
          <a:p>
            <a:pPr marL="0" indent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"../vcXMLRPC.js"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Este </a:t>
            </a:r>
            <a:r>
              <a:rPr lang="pt-BR" dirty="0"/>
              <a:t>modelo de acesso faz com que o Dataset seja transportado do servidor para o </a:t>
            </a:r>
            <a:r>
              <a:rPr lang="pt-BR" dirty="0" smtClean="0"/>
              <a:t>cliente (navegador </a:t>
            </a:r>
            <a:r>
              <a:rPr lang="pt-BR" dirty="0"/>
              <a:t>do </a:t>
            </a:r>
            <a:r>
              <a:rPr lang="pt-BR" dirty="0" smtClean="0"/>
              <a:t>usuário)</a:t>
            </a:r>
            <a:endParaRPr lang="pt-BR" dirty="0"/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Utiliza o </a:t>
            </a:r>
            <a:r>
              <a:rPr lang="pt-BR" dirty="0" err="1" smtClean="0"/>
              <a:t>DatasetFactory</a:t>
            </a:r>
            <a:r>
              <a:rPr lang="pt-BR" dirty="0" smtClean="0"/>
              <a:t>, similar ao método via ponto de customização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6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5" y="1818640"/>
            <a:ext cx="11784699" cy="6217694"/>
          </a:xfrm>
        </p:spPr>
      </p:pic>
      <p:grpSp>
        <p:nvGrpSpPr>
          <p:cNvPr id="10" name="Grupo 9"/>
          <p:cNvGrpSpPr/>
          <p:nvPr/>
        </p:nvGrpSpPr>
        <p:grpSpPr>
          <a:xfrm>
            <a:off x="13872759" y="6839938"/>
            <a:ext cx="1296000" cy="1296000"/>
            <a:chOff x="12734054" y="5818682"/>
            <a:chExt cx="1080000" cy="1080000"/>
          </a:xfrm>
        </p:grpSpPr>
        <p:sp>
          <p:nvSpPr>
            <p:cNvPr id="11" name="Elipse 10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2" name="Imagem 11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628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Acessando datasets via </a:t>
            </a:r>
            <a:r>
              <a:rPr lang="pt-BR" dirty="0" err="1" smtClean="0"/>
              <a:t>tags</a:t>
            </a:r>
            <a:r>
              <a:rPr lang="pt-BR" dirty="0" smtClean="0"/>
              <a:t> no formulário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33226" y="2321720"/>
            <a:ext cx="12707565" cy="2783775"/>
          </a:xfrm>
        </p:spPr>
        <p:txBody>
          <a:bodyPr/>
          <a:lstStyle/>
          <a:p>
            <a:pPr algn="just">
              <a:lnSpc>
                <a:spcPts val="42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dirty="0" smtClean="0">
                <a:latin typeface="Trebuchet MS" pitchFamily="34" charset="0"/>
              </a:rPr>
              <a:t>Informando um dataset </a:t>
            </a:r>
            <a:r>
              <a:rPr lang="pt-BR" dirty="0">
                <a:latin typeface="Trebuchet MS" pitchFamily="34" charset="0"/>
              </a:rPr>
              <a:t>em um campo 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b="1" dirty="0" smtClean="0">
                <a:latin typeface="Trebuchet MS" panose="020B0603020202020204" pitchFamily="34" charset="0"/>
                <a:cs typeface="Courier New" panose="02070309020205020404" pitchFamily="49" charset="0"/>
              </a:rPr>
              <a:t>, </a:t>
            </a:r>
            <a:r>
              <a:rPr lang="pt-BR" dirty="0" smtClean="0">
                <a:latin typeface="Trebuchet MS" pitchFamily="34" charset="0"/>
              </a:rPr>
              <a:t>as </a:t>
            </a:r>
            <a:r>
              <a:rPr lang="pt-BR" dirty="0">
                <a:latin typeface="Trebuchet MS" pitchFamily="34" charset="0"/>
              </a:rPr>
              <a:t>opções do combo </a:t>
            </a:r>
            <a:r>
              <a:rPr lang="pt-BR" dirty="0" smtClean="0">
                <a:latin typeface="Trebuchet MS" pitchFamily="34" charset="0"/>
              </a:rPr>
              <a:t>são automaticamente </a:t>
            </a:r>
            <a:r>
              <a:rPr lang="pt-BR" dirty="0">
                <a:latin typeface="Trebuchet MS" pitchFamily="34" charset="0"/>
              </a:rPr>
              <a:t>criadas de acordo com os dados do </a:t>
            </a:r>
            <a:r>
              <a:rPr lang="pt-BR" dirty="0" smtClean="0">
                <a:latin typeface="Trebuchet MS" pitchFamily="34" charset="0"/>
              </a:rPr>
              <a:t>dataset</a:t>
            </a:r>
          </a:p>
          <a:p>
            <a:pPr algn="just">
              <a:lnSpc>
                <a:spcPts val="4200"/>
              </a:lnSpc>
              <a:spcBef>
                <a:spcPts val="0"/>
              </a:spcBef>
              <a:spcAft>
                <a:spcPts val="1200"/>
              </a:spcAft>
            </a:pPr>
            <a:r>
              <a:rPr lang="pt-BR" dirty="0" smtClean="0">
                <a:latin typeface="Trebuchet MS" pitchFamily="34" charset="0"/>
              </a:rPr>
              <a:t>Para </a:t>
            </a:r>
            <a:r>
              <a:rPr lang="pt-BR" dirty="0">
                <a:latin typeface="Trebuchet MS" pitchFamily="34" charset="0"/>
              </a:rPr>
              <a:t>utilizar um </a:t>
            </a:r>
            <a:r>
              <a:rPr lang="pt-BR" dirty="0" smtClean="0">
                <a:latin typeface="Trebuchet MS" pitchFamily="34" charset="0"/>
              </a:rPr>
              <a:t>dataset na </a:t>
            </a:r>
            <a:r>
              <a:rPr lang="pt-BR" dirty="0" err="1">
                <a:latin typeface="Trebuchet MS" pitchFamily="34" charset="0"/>
              </a:rPr>
              <a:t>tag</a:t>
            </a:r>
            <a:r>
              <a:rPr lang="pt-BR" dirty="0">
                <a:latin typeface="Trebuchet MS" pitchFamily="34" charset="0"/>
              </a:rPr>
              <a:t> </a:t>
            </a: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b="1" dirty="0">
                <a:latin typeface="Trebuchet MS" panose="020B0603020202020204" pitchFamily="34" charset="0"/>
                <a:cs typeface="Courier New" panose="02070309020205020404" pitchFamily="49" charset="0"/>
              </a:rPr>
              <a:t> </a:t>
            </a:r>
            <a:r>
              <a:rPr lang="pt-BR" dirty="0" smtClean="0">
                <a:latin typeface="Trebuchet MS" pitchFamily="34" charset="0"/>
              </a:rPr>
              <a:t>é </a:t>
            </a:r>
            <a:r>
              <a:rPr lang="pt-BR" dirty="0">
                <a:latin typeface="Trebuchet MS" pitchFamily="34" charset="0"/>
              </a:rPr>
              <a:t>necessário informar três propriedades </a:t>
            </a:r>
            <a:r>
              <a:rPr lang="pt-BR" dirty="0" smtClean="0">
                <a:latin typeface="Trebuchet MS" pitchFamily="34" charset="0"/>
              </a:rPr>
              <a:t>adicionais: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54270" y="5008369"/>
            <a:ext cx="141981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2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2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"estado"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dataset=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err="1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estadosBR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datasetkey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Sigla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datasetvalue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 smtClean="0">
                <a:solidFill>
                  <a:srgbClr val="F15A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Estado“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200" b="1" dirty="0">
              <a:solidFill>
                <a:srgbClr val="63646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133226" y="6354136"/>
            <a:ext cx="42360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Determina o dataset utilizado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673380" y="6970442"/>
            <a:ext cx="6742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Coluna do dataset utilizada como valor do campo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978881" y="7586748"/>
            <a:ext cx="8360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Coluna do dataset utilizada como rótulo das opções do combo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cxnSp>
        <p:nvCxnSpPr>
          <p:cNvPr id="15" name="Conector angulado 14"/>
          <p:cNvCxnSpPr>
            <a:stCxn id="9" idx="3"/>
          </p:cNvCxnSpPr>
          <p:nvPr/>
        </p:nvCxnSpPr>
        <p:spPr>
          <a:xfrm flipH="1" flipV="1">
            <a:off x="9601200" y="5439256"/>
            <a:ext cx="814566" cy="1746630"/>
          </a:xfrm>
          <a:prstGeom prst="bentConnector4">
            <a:avLst>
              <a:gd name="adj1" fmla="val -28064"/>
              <a:gd name="adj2" fmla="val 56167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stCxn id="8" idx="3"/>
          </p:cNvCxnSpPr>
          <p:nvPr/>
        </p:nvCxnSpPr>
        <p:spPr>
          <a:xfrm flipH="1" flipV="1">
            <a:off x="5754414" y="5439256"/>
            <a:ext cx="614863" cy="1130324"/>
          </a:xfrm>
          <a:prstGeom prst="bentConnector4">
            <a:avLst>
              <a:gd name="adj1" fmla="val -37179"/>
              <a:gd name="adj2" fmla="val 5953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Conector angulado 63"/>
          <p:cNvCxnSpPr/>
          <p:nvPr/>
        </p:nvCxnSpPr>
        <p:spPr>
          <a:xfrm flipH="1" flipV="1">
            <a:off x="12911959" y="5528641"/>
            <a:ext cx="2427901" cy="2304000"/>
          </a:xfrm>
          <a:prstGeom prst="bentConnector4">
            <a:avLst>
              <a:gd name="adj1" fmla="val -9416"/>
              <a:gd name="adj2" fmla="val 30382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9977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width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“135”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&gt;Estado: 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codEstado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codEstado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dataset=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sz="2400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estadosBR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datasetkey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“Sigla”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datasetvalue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400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“Estado”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4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pt-B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0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 customizados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53" y="3686080"/>
            <a:ext cx="5175067" cy="4320000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3076303" cy="58731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Um Dataset é construído a partir de um código </a:t>
            </a:r>
            <a:r>
              <a:rPr lang="pt-BR" dirty="0" err="1" smtClean="0"/>
              <a:t>Javascript</a:t>
            </a:r>
            <a:endParaRPr lang="pt-BR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É</a:t>
            </a:r>
            <a:r>
              <a:rPr lang="pt-BR" dirty="0" smtClean="0"/>
              <a:t> possível fazer chamadas a outros Datasets, à API Pública, serviços externos ou apenas construir o Dataset a partir de valores codificados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Para criar um novo Dataset, é utilizado o método </a:t>
            </a:r>
            <a:r>
              <a:rPr lang="pt-BR" dirty="0" err="1" smtClean="0">
                <a:solidFill>
                  <a:schemeClr val="accent1"/>
                </a:solidFill>
              </a:rPr>
              <a:t>DatasetBuilder.newDataset</a:t>
            </a:r>
            <a:r>
              <a:rPr lang="pt-BR" dirty="0" smtClean="0">
                <a:solidFill>
                  <a:schemeClr val="accent1"/>
                </a:solidFill>
              </a:rPr>
              <a:t>()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partir do objeto criado é possível adicionar as colunas </a:t>
            </a:r>
            <a:r>
              <a:rPr lang="pt-BR" dirty="0" smtClean="0"/>
              <a:t>(</a:t>
            </a:r>
            <a:r>
              <a:rPr lang="pt-BR" dirty="0"/>
              <a:t>método </a:t>
            </a:r>
            <a:r>
              <a:rPr lang="pt-BR" b="1" dirty="0" err="1"/>
              <a:t>addColumn</a:t>
            </a:r>
            <a:r>
              <a:rPr lang="pt-BR" dirty="0"/>
              <a:t>) </a:t>
            </a:r>
            <a:r>
              <a:rPr lang="pt-BR" dirty="0" smtClean="0"/>
              <a:t>e as linhas desejadas (método </a:t>
            </a:r>
            <a:r>
              <a:rPr lang="pt-BR" b="1" dirty="0" err="1"/>
              <a:t>addRow</a:t>
            </a:r>
            <a:r>
              <a:rPr lang="pt-BR" dirty="0" smtClean="0"/>
              <a:t>)</a:t>
            </a:r>
            <a:endParaRPr lang="pt-BR" dirty="0"/>
          </a:p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3478621" y="6256614"/>
            <a:ext cx="1296000" cy="1296000"/>
            <a:chOff x="12734054" y="5818682"/>
            <a:chExt cx="1080000" cy="1080000"/>
          </a:xfrm>
        </p:grpSpPr>
        <p:sp>
          <p:nvSpPr>
            <p:cNvPr id="7" name="Elipse 6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6758" y="5983682"/>
              <a:ext cx="761615" cy="75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321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1644228"/>
            <a:ext cx="12110402" cy="5873116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sortFields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dataset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DatasetBuilder.newDataset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//Cria as colunas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"Sigla"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"Estado"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"Capital"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dataset.addColumn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//Cria os registros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"AM"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"Amazonas"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"Manaus"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1570746));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"Pará", "Belém"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1247690));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"MT"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"Mato Grosso"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"Cuiabá"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903358));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"TO"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"Tocantins"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"Palmas"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277621));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dataset.addRow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"PI"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"Piauí"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"Teresina"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251529));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dataset;</a:t>
            </a:r>
          </a:p>
          <a:p>
            <a:pPr marL="0" indent="0"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5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Datasets customizados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824055" cy="5873116"/>
          </a:xfrm>
        </p:spPr>
        <p:txBody>
          <a:bodyPr/>
          <a:lstStyle/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/>
              <a:t>Note que a função </a:t>
            </a:r>
            <a:r>
              <a:rPr lang="pt-BR" b="1" dirty="0" err="1" smtClean="0"/>
              <a:t>createDataset</a:t>
            </a:r>
            <a:r>
              <a:rPr lang="pt-BR" dirty="0"/>
              <a:t> </a:t>
            </a:r>
            <a:r>
              <a:rPr lang="pt-BR" dirty="0" smtClean="0"/>
              <a:t>recebe </a:t>
            </a:r>
            <a:r>
              <a:rPr lang="pt-BR" dirty="0"/>
              <a:t>como parâmetros os </a:t>
            </a:r>
            <a:r>
              <a:rPr lang="pt-BR" dirty="0" smtClean="0"/>
              <a:t>campos (</a:t>
            </a:r>
            <a:r>
              <a:rPr lang="pt-BR" dirty="0" err="1" smtClean="0"/>
              <a:t>fields</a:t>
            </a:r>
            <a:r>
              <a:rPr lang="pt-BR" dirty="0" smtClean="0"/>
              <a:t>), </a:t>
            </a:r>
            <a:r>
              <a:rPr lang="pt-BR" dirty="0"/>
              <a:t>as </a:t>
            </a:r>
            <a:r>
              <a:rPr lang="pt-BR" dirty="0" err="1"/>
              <a:t>constraints</a:t>
            </a:r>
            <a:r>
              <a:rPr lang="pt-BR" dirty="0"/>
              <a:t> e a </a:t>
            </a:r>
            <a:r>
              <a:rPr lang="pt-BR" dirty="0" smtClean="0"/>
              <a:t>ordenação (</a:t>
            </a:r>
            <a:r>
              <a:rPr lang="pt-BR" dirty="0" err="1" smtClean="0"/>
              <a:t>sortFields</a:t>
            </a:r>
            <a:r>
              <a:rPr lang="pt-BR" dirty="0" smtClean="0"/>
              <a:t>):</a:t>
            </a:r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 smtClean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endParaRPr lang="pt-BR" dirty="0" smtClean="0"/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 smtClean="0"/>
              <a:t>Caso </a:t>
            </a:r>
            <a:r>
              <a:rPr lang="pt-BR" dirty="0"/>
              <a:t>seja desconsiderado algum </a:t>
            </a:r>
            <a:r>
              <a:rPr lang="pt-BR" dirty="0" smtClean="0"/>
              <a:t>desses </a:t>
            </a:r>
            <a:r>
              <a:rPr lang="pt-BR" dirty="0"/>
              <a:t>campos, os filtros não serão </a:t>
            </a:r>
            <a:r>
              <a:rPr lang="pt-BR" dirty="0" smtClean="0"/>
              <a:t>aplicados</a:t>
            </a:r>
          </a:p>
          <a:p>
            <a:pPr marL="0" indent="0">
              <a:lnSpc>
                <a:spcPts val="4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dirty="0"/>
              <a:t>Para acessar estas propriedades e analisar os valores de cada item, pode-se utilizar um laço de repetição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61" y="5531468"/>
            <a:ext cx="720000" cy="720000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/>
          </p:nvPr>
        </p:nvGraphicFramePr>
        <p:xfrm>
          <a:off x="4171923" y="3554076"/>
          <a:ext cx="7905805" cy="1920240"/>
        </p:xfrm>
        <a:graphic>
          <a:graphicData uri="http://schemas.openxmlformats.org/drawingml/2006/table">
            <a:tbl>
              <a:tblPr bandRow="1">
                <a:tableStyleId>{793D81CF-94F2-401A-BA57-92F5A7B2D0C5}</a:tableStyleId>
              </a:tblPr>
              <a:tblGrid>
                <a:gridCol w="2475186"/>
                <a:gridCol w="5430619"/>
              </a:tblGrid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fields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String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constraints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objetos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Constraint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3668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 err="1" smtClean="0">
                          <a:latin typeface="Trebuchet MS" panose="020B0603020202020204" pitchFamily="34" charset="0"/>
                        </a:rPr>
                        <a:t>sortField</a:t>
                      </a:r>
                      <a:endParaRPr lang="pt-BR" sz="2400" b="1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Array</a:t>
                      </a:r>
                      <a:r>
                        <a:rPr lang="pt-BR" sz="2400" kern="1200" dirty="0" smtClean="0">
                          <a:latin typeface="Trebuchet MS" panose="020B0603020202020204" pitchFamily="34" charset="0"/>
                        </a:rPr>
                        <a:t> de </a:t>
                      </a:r>
                      <a:r>
                        <a:rPr lang="pt-BR" sz="2400" kern="1200" dirty="0" err="1" smtClean="0">
                          <a:latin typeface="Trebuchet MS" panose="020B0603020202020204" pitchFamily="34" charset="0"/>
                        </a:rPr>
                        <a:t>String</a:t>
                      </a:r>
                      <a:endParaRPr lang="pt-BR" sz="24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272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Enterprise </a:t>
            </a:r>
            <a:r>
              <a:rPr lang="pt-BR" dirty="0" err="1"/>
              <a:t>Content</a:t>
            </a:r>
            <a:r>
              <a:rPr lang="pt-BR" dirty="0"/>
              <a:t> Management 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703621"/>
            <a:ext cx="7524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ECM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 (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Enterprise </a:t>
            </a:r>
            <a:r>
              <a:rPr lang="pt-BR" sz="2800" i="1" dirty="0" err="1">
                <a:solidFill>
                  <a:srgbClr val="636463"/>
                </a:solidFill>
                <a:latin typeface="Trebuchet MS"/>
                <a:cs typeface="Trebuchet MS"/>
              </a:rPr>
              <a:t>Content</a:t>
            </a:r>
            <a:r>
              <a:rPr lang="pt-BR" sz="2800" i="1" dirty="0">
                <a:solidFill>
                  <a:srgbClr val="636463"/>
                </a:solidFill>
                <a:latin typeface="Trebuchet MS"/>
                <a:cs typeface="Trebuchet MS"/>
              </a:rPr>
              <a:t> Management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ou Gestão de Conteúdo Empresarial) assegura que arquivos importantes estejam sempre reunidos e protegidos em um só lugar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2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customizado para formulário pai x filho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1731856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Para acessar informações de um </a:t>
            </a:r>
            <a:r>
              <a:rPr lang="pt-BR" dirty="0" smtClean="0"/>
              <a:t>Pai x Filho</a:t>
            </a:r>
            <a:r>
              <a:rPr lang="pt-BR" dirty="0"/>
              <a:t> </a:t>
            </a:r>
            <a:r>
              <a:rPr lang="pt-BR" dirty="0" smtClean="0"/>
              <a:t>em um formulário podem </a:t>
            </a:r>
            <a:r>
              <a:rPr lang="pt-BR" dirty="0"/>
              <a:t>ser </a:t>
            </a:r>
            <a:r>
              <a:rPr lang="pt-BR" dirty="0" smtClean="0"/>
              <a:t>utilizados: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Web Service “</a:t>
            </a:r>
            <a:r>
              <a:rPr lang="pt-BR" dirty="0" err="1" smtClean="0"/>
              <a:t>ECMDatasetService</a:t>
            </a:r>
            <a:r>
              <a:rPr lang="pt-BR" dirty="0" smtClean="0"/>
              <a:t>”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Dataset customizado</a:t>
            </a:r>
          </a:p>
          <a:p>
            <a:pPr marL="540000">
              <a:lnSpc>
                <a:spcPct val="150000"/>
              </a:lnSpc>
            </a:pPr>
            <a:r>
              <a:rPr lang="pt-BR" dirty="0" smtClean="0"/>
              <a:t>Evento </a:t>
            </a:r>
            <a:r>
              <a:rPr lang="pt-BR" dirty="0"/>
              <a:t>de processo ou definição de </a:t>
            </a:r>
            <a:r>
              <a:rPr lang="pt-BR" dirty="0" smtClean="0"/>
              <a:t>formulário</a:t>
            </a:r>
            <a:r>
              <a:rPr lang="pt-BR" dirty="0"/>
              <a:t> </a:t>
            </a:r>
            <a:endParaRPr lang="pt-BR" dirty="0" smtClean="0"/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smtClean="0"/>
              <a:t>Exemplos: </a:t>
            </a:r>
            <a:endParaRPr lang="pt-BR" b="1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27" y="6768372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319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Dataset customizado </a:t>
            </a:r>
            <a:r>
              <a:rPr lang="pt-BR" dirty="0" smtClean="0"/>
              <a:t>para formulário </a:t>
            </a:r>
            <a:r>
              <a:rPr lang="pt-BR" dirty="0"/>
              <a:t>pai x filho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2042796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Existem </a:t>
            </a:r>
            <a:r>
              <a:rPr lang="pt-BR" dirty="0"/>
              <a:t>alguns parâmetros </a:t>
            </a:r>
            <a:r>
              <a:rPr lang="pt-BR" b="1" dirty="0"/>
              <a:t>obrigatórios </a:t>
            </a:r>
            <a:r>
              <a:rPr lang="pt-BR" dirty="0"/>
              <a:t>que devem ser passados através de </a:t>
            </a:r>
            <a:r>
              <a:rPr lang="pt-BR" dirty="0" err="1"/>
              <a:t>constraints</a:t>
            </a:r>
            <a:r>
              <a:rPr lang="pt-BR" dirty="0"/>
              <a:t>, onde o valor inicial e final devem ser </a:t>
            </a:r>
            <a:r>
              <a:rPr lang="pt-BR" dirty="0" smtClean="0"/>
              <a:t>iguais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forma de recuperar esses valores é </a:t>
            </a:r>
            <a:r>
              <a:rPr lang="pt-BR" dirty="0" smtClean="0"/>
              <a:t>opcional</a:t>
            </a:r>
          </a:p>
          <a:p>
            <a:pPr>
              <a:lnSpc>
                <a:spcPts val="4000"/>
              </a:lnSpc>
              <a:spcBef>
                <a:spcPts val="1800"/>
              </a:spcBef>
            </a:pPr>
            <a:endParaRPr lang="pt-BR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819496"/>
              </p:ext>
            </p:extLst>
          </p:nvPr>
        </p:nvGraphicFramePr>
        <p:xfrm>
          <a:off x="2285999" y="4682363"/>
          <a:ext cx="12813479" cy="2845562"/>
        </p:xfrm>
        <a:graphic>
          <a:graphicData uri="http://schemas.openxmlformats.org/drawingml/2006/table">
            <a:tbl>
              <a:tblPr firstCol="1" bandRow="1">
                <a:tableStyleId>{793D81CF-94F2-401A-BA57-92F5A7B2D0C5}</a:tableStyleId>
              </a:tblPr>
              <a:tblGrid>
                <a:gridCol w="3252152"/>
                <a:gridCol w="9561327"/>
              </a:tblGrid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tablename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Atributo utilizado para nomear cada tabela filha do HTML</a:t>
                      </a: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metadata#id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Número do formulário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metadata#version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Número da versão do formulário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069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userSecurityId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Código do usuário cuja permissão para acesso ao formulário será validada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acessando banco de dados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2184718" y="1818640"/>
            <a:ext cx="12573448" cy="5873116"/>
          </a:xfrm>
        </p:spPr>
        <p:txBody>
          <a:bodyPr/>
          <a:lstStyle/>
          <a:p>
            <a:r>
              <a:rPr lang="pt-BR" dirty="0" smtClean="0"/>
              <a:t>Criação do </a:t>
            </a:r>
            <a:r>
              <a:rPr lang="pt-BR" b="1" dirty="0" smtClean="0"/>
              <a:t>&lt;</a:t>
            </a:r>
            <a:r>
              <a:rPr lang="pt-BR" b="1" dirty="0" err="1" smtClean="0"/>
              <a:t>datasource</a:t>
            </a:r>
            <a:r>
              <a:rPr lang="pt-BR" b="1" dirty="0" smtClean="0"/>
              <a:t>&gt; </a:t>
            </a:r>
            <a:r>
              <a:rPr lang="pt-BR" dirty="0" smtClean="0"/>
              <a:t>no arquivo standalone.xml</a:t>
            </a:r>
          </a:p>
          <a:p>
            <a:pPr lvl="1"/>
            <a:r>
              <a:rPr lang="pt-BR" dirty="0"/>
              <a:t>Para garantir a integridade da base de dados que será acessada, é importante </a:t>
            </a:r>
            <a:r>
              <a:rPr lang="pt-BR" dirty="0" smtClean="0"/>
              <a:t>que </a:t>
            </a:r>
            <a:r>
              <a:rPr lang="pt-BR" dirty="0"/>
              <a:t>o usuário </a:t>
            </a:r>
            <a:r>
              <a:rPr lang="pt-BR" dirty="0" smtClean="0"/>
              <a:t>configurado </a:t>
            </a:r>
            <a:r>
              <a:rPr lang="pt-BR" dirty="0"/>
              <a:t>para acesso ao banco </a:t>
            </a:r>
            <a:r>
              <a:rPr lang="pt-BR" dirty="0" smtClean="0"/>
              <a:t>possua privilégios </a:t>
            </a:r>
            <a:r>
              <a:rPr lang="pt-BR" b="1" dirty="0"/>
              <a:t>somente de </a:t>
            </a:r>
            <a:r>
              <a:rPr lang="pt-BR" b="1" dirty="0" smtClean="0"/>
              <a:t>leitura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09" y="3440223"/>
            <a:ext cx="10263266" cy="4773612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3" name="Grupo 12"/>
          <p:cNvGrpSpPr/>
          <p:nvPr/>
        </p:nvGrpSpPr>
        <p:grpSpPr>
          <a:xfrm>
            <a:off x="12988841" y="7397988"/>
            <a:ext cx="1260000" cy="1260000"/>
            <a:chOff x="2296488" y="6684578"/>
            <a:chExt cx="1008000" cy="1008000"/>
          </a:xfrm>
        </p:grpSpPr>
        <p:sp>
          <p:nvSpPr>
            <p:cNvPr id="14" name="Elipse 13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5" name="Imagem 14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60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Dataset acessando banco de dados</a:t>
            </a:r>
            <a:endParaRPr lang="pt-BR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257" y="1481959"/>
            <a:ext cx="7431834" cy="6971078"/>
          </a:xfrm>
          <a:ln>
            <a:solidFill>
              <a:schemeClr val="bg2"/>
            </a:solidFill>
          </a:ln>
        </p:spPr>
      </p:pic>
      <p:grpSp>
        <p:nvGrpSpPr>
          <p:cNvPr id="14" name="Grupo 13"/>
          <p:cNvGrpSpPr/>
          <p:nvPr/>
        </p:nvGrpSpPr>
        <p:grpSpPr>
          <a:xfrm>
            <a:off x="13341091" y="7635092"/>
            <a:ext cx="1260000" cy="1260000"/>
            <a:chOff x="2296488" y="6684578"/>
            <a:chExt cx="1008000" cy="1008000"/>
          </a:xfrm>
        </p:grpSpPr>
        <p:sp>
          <p:nvSpPr>
            <p:cNvPr id="15" name="Elipse 14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6" name="Imagem 15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" name="CaixaDeTexto 16"/>
          <p:cNvSpPr txBox="1"/>
          <p:nvPr/>
        </p:nvSpPr>
        <p:spPr>
          <a:xfrm>
            <a:off x="1605037" y="6860985"/>
            <a:ext cx="46665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Exemplo: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createDataset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acessando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datasource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565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Gerar código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78" y="2387601"/>
            <a:ext cx="10764294" cy="5748337"/>
          </a:xfr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2202677" y="7450655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29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567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 smtClean="0"/>
              <a:t>Construção </a:t>
            </a:r>
            <a:r>
              <a:rPr lang="pt-BR" dirty="0"/>
              <a:t>de um dataset com informações pré-definidas</a:t>
            </a:r>
          </a:p>
          <a:p>
            <a:pPr lvl="1"/>
            <a:r>
              <a:rPr lang="pt-BR" dirty="0" smtClean="0"/>
              <a:t>O </a:t>
            </a:r>
            <a:r>
              <a:rPr lang="pt-BR" dirty="0"/>
              <a:t>dataset consiste em uma tabela com os estados brasileiros, contendo sigla, nome</a:t>
            </a:r>
            <a:r>
              <a:rPr lang="pt-BR" dirty="0" smtClean="0"/>
              <a:t>, capitais </a:t>
            </a:r>
            <a:r>
              <a:rPr lang="pt-BR" dirty="0"/>
              <a:t>e </a:t>
            </a:r>
            <a:r>
              <a:rPr lang="pt-BR" dirty="0" smtClean="0"/>
              <a:t>região</a:t>
            </a:r>
          </a:p>
          <a:p>
            <a:pPr lvl="1"/>
            <a:endParaRPr lang="pt-BR" dirty="0"/>
          </a:p>
          <a:p>
            <a:r>
              <a:rPr lang="pt-BR" dirty="0" smtClean="0"/>
              <a:t>Construção </a:t>
            </a:r>
            <a:r>
              <a:rPr lang="pt-BR" dirty="0"/>
              <a:t>de dataset com informações filtradas a partir de um dataset </a:t>
            </a:r>
            <a:r>
              <a:rPr lang="pt-BR" dirty="0" smtClean="0"/>
              <a:t>interno</a:t>
            </a:r>
          </a:p>
          <a:p>
            <a:pPr lvl="1"/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dataset consiste na criação de um script que lista os usuários administradores a partir do Dataset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colleague</a:t>
            </a:r>
            <a:endParaRPr lang="pt-BR" dirty="0"/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02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Crie um formulário de Alçada por Tipo de Despesa através do Studio e inclua – no mínimo – os seguintes campos: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Código, Descrição e Limite da despesa (obtidos através de zoom padrão)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Tabela Pai </a:t>
            </a:r>
            <a:r>
              <a:rPr lang="pt-BR" dirty="0"/>
              <a:t>X</a:t>
            </a:r>
            <a:r>
              <a:rPr lang="pt-BR" dirty="0" smtClean="0"/>
              <a:t> Filho para indicação de aprovadores e seus valores de alçada.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pt-BR" dirty="0" smtClean="0"/>
              <a:t>Esta tabela deve conter um campo oculto (</a:t>
            </a:r>
            <a:r>
              <a:rPr lang="pt-BR" dirty="0" err="1" smtClean="0"/>
              <a:t>hidden</a:t>
            </a:r>
            <a:r>
              <a:rPr lang="pt-BR" dirty="0" smtClean="0"/>
              <a:t>) para Matrícula, um campo Nome do aprovador (zoom de usuários) e outro para Valor da Alçada (com máscara)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2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pt-BR" dirty="0" smtClean="0"/>
              <a:t>Crie um formulário de Solicitação de Reembolso de Despesas através do Studio e inclua – no mínimo – os seguintes campos: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Matrícula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Nome do solicitante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Projeto / Destino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Data de saída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Data de retorno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Tabela Pai </a:t>
            </a:r>
            <a:r>
              <a:rPr lang="pt-BR" dirty="0"/>
              <a:t>X</a:t>
            </a:r>
            <a:r>
              <a:rPr lang="pt-BR" dirty="0" smtClean="0"/>
              <a:t> Filho para preenchimento da Data da despesa, seleção de Tipo via zoom (campo da descrição visível, código oculto), valor e botão Aprovação (S/N)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072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0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Desenvolvimento de formulários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86" b="-24386"/>
          <a:stretch/>
        </p:blipFill>
        <p:spPr>
          <a:xfrm>
            <a:off x="10071713" y="3360287"/>
            <a:ext cx="4451350" cy="55276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É uma </a:t>
            </a:r>
            <a:r>
              <a:rPr lang="pt-BR" dirty="0" smtClean="0"/>
              <a:t>prática comum </a:t>
            </a:r>
            <a:r>
              <a:rPr lang="pt-BR" dirty="0"/>
              <a:t>trazer dados de </a:t>
            </a:r>
            <a:r>
              <a:rPr lang="pt-BR" b="1" dirty="0"/>
              <a:t>sistemas externos </a:t>
            </a:r>
            <a:r>
              <a:rPr lang="pt-BR" dirty="0"/>
              <a:t>para complementar informações do formulário de </a:t>
            </a:r>
            <a:r>
              <a:rPr lang="pt-BR" dirty="0" smtClean="0"/>
              <a:t>um 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 smtClean="0"/>
              <a:t>Como </a:t>
            </a:r>
            <a:r>
              <a:rPr lang="pt-BR" dirty="0"/>
              <a:t>tratam-se de sistemas </a:t>
            </a:r>
            <a:r>
              <a:rPr lang="pt-BR" dirty="0" smtClean="0"/>
              <a:t>externos, </a:t>
            </a:r>
            <a:r>
              <a:rPr lang="pt-BR" b="1" dirty="0" smtClean="0"/>
              <a:t>eventuais </a:t>
            </a:r>
            <a:r>
              <a:rPr lang="pt-BR" b="1" dirty="0"/>
              <a:t>problemas </a:t>
            </a:r>
            <a:r>
              <a:rPr lang="pt-BR" dirty="0"/>
              <a:t>de performance ou disponibilidade impactarão o </a:t>
            </a:r>
            <a:r>
              <a:rPr lang="pt-BR" dirty="0" smtClean="0"/>
              <a:t>fluig </a:t>
            </a:r>
            <a:r>
              <a:rPr lang="pt-BR" dirty="0"/>
              <a:t>e podem </a:t>
            </a:r>
            <a:r>
              <a:rPr lang="pt-BR" dirty="0" smtClean="0"/>
              <a:t>inviabilizar </a:t>
            </a:r>
            <a:r>
              <a:rPr lang="pt-BR" dirty="0"/>
              <a:t>o uso de determinado </a:t>
            </a:r>
            <a:r>
              <a:rPr lang="pt-BR" dirty="0" smtClean="0"/>
              <a:t>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No modelo de </a:t>
            </a:r>
            <a:r>
              <a:rPr lang="pt-BR" b="1" dirty="0"/>
              <a:t>dados sincronizados</a:t>
            </a:r>
            <a:r>
              <a:rPr lang="pt-BR" dirty="0"/>
              <a:t>, </a:t>
            </a:r>
            <a:r>
              <a:rPr lang="pt-BR" dirty="0" smtClean="0"/>
              <a:t>através </a:t>
            </a:r>
            <a:r>
              <a:rPr lang="pt-BR" dirty="0"/>
              <a:t>de uma tarefa agendada </a:t>
            </a:r>
            <a:r>
              <a:rPr lang="pt-BR" dirty="0" smtClean="0"/>
              <a:t>o fluig realiza a consulta </a:t>
            </a:r>
            <a:r>
              <a:rPr lang="pt-BR" dirty="0"/>
              <a:t>do sistema externo e </a:t>
            </a:r>
            <a:r>
              <a:rPr lang="pt-BR" b="1" dirty="0"/>
              <a:t>copia os dados </a:t>
            </a:r>
            <a:r>
              <a:rPr lang="pt-BR" dirty="0" smtClean="0"/>
              <a:t>dentro </a:t>
            </a:r>
            <a:r>
              <a:rPr lang="pt-BR" dirty="0"/>
              <a:t>do banco de dados do </a:t>
            </a:r>
            <a:r>
              <a:rPr lang="pt-BR" dirty="0" smtClean="0"/>
              <a:t>fluig</a:t>
            </a:r>
            <a:endParaRPr lang="pt-BR" dirty="0"/>
          </a:p>
          <a:p>
            <a:pPr>
              <a:lnSpc>
                <a:spcPts val="4200"/>
              </a:lnSpc>
              <a:spcBef>
                <a:spcPts val="2400"/>
              </a:spcBef>
            </a:pPr>
            <a:r>
              <a:rPr lang="pt-BR" dirty="0"/>
              <a:t>A Sincronização de datasets em tabelas do fluig só pode ser utilizada em datasets do tipo </a:t>
            </a:r>
            <a:r>
              <a:rPr lang="pt-BR" b="1" dirty="0" smtClean="0"/>
              <a:t>customizados</a:t>
            </a:r>
            <a:endParaRPr lang="pt-BR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3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25" y="2387600"/>
            <a:ext cx="10281800" cy="5662322"/>
          </a:xfrm>
          <a:ln>
            <a:solidFill>
              <a:schemeClr val="bg2"/>
            </a:solidFill>
          </a:ln>
        </p:spPr>
      </p:pic>
      <p:grpSp>
        <p:nvGrpSpPr>
          <p:cNvPr id="6" name="Grupo 5"/>
          <p:cNvGrpSpPr/>
          <p:nvPr/>
        </p:nvGrpSpPr>
        <p:grpSpPr>
          <a:xfrm>
            <a:off x="12635725" y="7110245"/>
            <a:ext cx="1260000" cy="1260000"/>
            <a:chOff x="2296488" y="6684578"/>
            <a:chExt cx="1008000" cy="1008000"/>
          </a:xfrm>
        </p:grpSpPr>
        <p:sp>
          <p:nvSpPr>
            <p:cNvPr id="7" name="Elipse 6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solidFill>
              <a:schemeClr val="accent5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439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precisa informar um centro de custo no formulário. A lista dos centros de custo válidos está disponível em um </a:t>
            </a:r>
            <a:r>
              <a:rPr lang="pt-BR" dirty="0" smtClean="0">
                <a:solidFill>
                  <a:schemeClr val="accent2"/>
                </a:solidFill>
              </a:rPr>
              <a:t>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deverá acessar um campo do formulário que solicita informações para o </a:t>
            </a:r>
            <a:r>
              <a:rPr lang="pt-BR" dirty="0" err="1" smtClean="0"/>
              <a:t>dataset</a:t>
            </a:r>
            <a:r>
              <a:rPr lang="pt-BR" dirty="0" smtClean="0"/>
              <a:t>, que por sua vez faz a requisição ao serviço de dados do 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Se este processo possuir uma média de 5 mil solicitações por dia, teremos pelo menos </a:t>
            </a:r>
            <a:r>
              <a:rPr lang="pt-BR" dirty="0">
                <a:solidFill>
                  <a:schemeClr val="accent2"/>
                </a:solidFill>
              </a:rPr>
              <a:t>5 mil acessos ao sistema externo</a:t>
            </a:r>
            <a:r>
              <a:rPr lang="pt-BR" dirty="0"/>
              <a:t>, que em muitos casos acaba retornando sempre as mesmas </a:t>
            </a:r>
            <a:r>
              <a:rPr lang="pt-BR" dirty="0" smtClean="0"/>
              <a:t>informações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4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Caso o administrador do sistema opte por </a:t>
            </a:r>
            <a:r>
              <a:rPr lang="pt-BR" dirty="0" smtClean="0">
                <a:solidFill>
                  <a:schemeClr val="accent2"/>
                </a:solidFill>
              </a:rPr>
              <a:t>agendar a tarefa</a:t>
            </a:r>
            <a:r>
              <a:rPr lang="pt-BR" dirty="0" smtClean="0"/>
              <a:t> que atualiza a lista de centros de custo uma vez por dia, a performance e a disponibilidade do sistema externo não afetarão mais o desempenho do fluig e dos processos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0" y="4743925"/>
            <a:ext cx="6643370" cy="3262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599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comum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741997" y="2529204"/>
            <a:ext cx="10987548" cy="55276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Este tipo de sincronização pode </a:t>
            </a:r>
            <a:r>
              <a:rPr lang="pt-BR" dirty="0"/>
              <a:t>ser feita com qualquer dataset </a:t>
            </a:r>
            <a:r>
              <a:rPr lang="pt-BR" dirty="0" smtClean="0"/>
              <a:t>já implementado </a:t>
            </a:r>
            <a:r>
              <a:rPr lang="pt-BR" dirty="0"/>
              <a:t>na </a:t>
            </a:r>
            <a:r>
              <a:rPr lang="pt-BR" dirty="0" smtClean="0"/>
              <a:t>plataforma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Sempre que </a:t>
            </a:r>
            <a:r>
              <a:rPr lang="pt-BR" dirty="0"/>
              <a:t>a tarefa agendada de sincronização de datasets for </a:t>
            </a:r>
            <a:r>
              <a:rPr lang="pt-BR" dirty="0" smtClean="0"/>
              <a:t>executada: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Será </a:t>
            </a:r>
            <a:r>
              <a:rPr lang="pt-BR" dirty="0"/>
              <a:t>criada uma nova </a:t>
            </a:r>
            <a:r>
              <a:rPr lang="pt-BR" dirty="0" smtClean="0"/>
              <a:t>tabela e todos </a:t>
            </a:r>
            <a:r>
              <a:rPr lang="pt-BR" dirty="0"/>
              <a:t>os registros retornados pelo método </a:t>
            </a:r>
            <a:r>
              <a:rPr lang="pt-BR" i="1" dirty="0" err="1"/>
              <a:t>createDataset</a:t>
            </a:r>
            <a:r>
              <a:rPr lang="pt-BR" dirty="0"/>
              <a:t> serão copiados para esta nova </a:t>
            </a:r>
            <a:r>
              <a:rPr lang="pt-BR" dirty="0" smtClean="0"/>
              <a:t>tabela </a:t>
            </a:r>
          </a:p>
          <a:p>
            <a:pPr lvl="1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A </a:t>
            </a:r>
            <a:r>
              <a:rPr lang="pt-BR" dirty="0"/>
              <a:t>tabela anterior será removida do </a:t>
            </a:r>
            <a:r>
              <a:rPr lang="pt-BR" dirty="0" smtClean="0"/>
              <a:t>banco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Não recomendado </a:t>
            </a:r>
            <a:r>
              <a:rPr lang="pt-BR" dirty="0"/>
              <a:t>para datasets que retornam muitos </a:t>
            </a:r>
            <a:r>
              <a:rPr lang="pt-BR" dirty="0" smtClean="0"/>
              <a:t>registros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14" b="-54314"/>
          <a:stretch/>
        </p:blipFill>
        <p:spPr>
          <a:xfrm>
            <a:off x="11935958" y="1778000"/>
            <a:ext cx="3506091" cy="377660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36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</a:t>
            </a:r>
            <a:r>
              <a:rPr lang="pt-BR" dirty="0" err="1" smtClean="0"/>
              <a:t>jornalizada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8626049" cy="552767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/>
              <a:t>Este tipo de sincronização permite a atualização e cópia </a:t>
            </a:r>
            <a:r>
              <a:rPr lang="pt-BR" b="1" dirty="0"/>
              <a:t>incremental</a:t>
            </a:r>
            <a:r>
              <a:rPr lang="pt-BR" dirty="0"/>
              <a:t> de registros de acordo com o retorno do método </a:t>
            </a:r>
            <a:r>
              <a:rPr lang="pt-BR" dirty="0" err="1">
                <a:solidFill>
                  <a:schemeClr val="accent1"/>
                </a:solidFill>
              </a:rPr>
              <a:t>onSync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/>
              <a:t>do </a:t>
            </a:r>
            <a:r>
              <a:rPr lang="pt-BR" dirty="0" smtClean="0"/>
              <a:t>dataset</a:t>
            </a:r>
          </a:p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Através </a:t>
            </a:r>
            <a:r>
              <a:rPr lang="pt-BR" dirty="0"/>
              <a:t>do método </a:t>
            </a:r>
            <a:r>
              <a:rPr lang="pt-BR" dirty="0" err="1">
                <a:solidFill>
                  <a:schemeClr val="accent1"/>
                </a:solidFill>
              </a:rPr>
              <a:t>defineScructure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/>
              <a:t>é possível definir de forma mais detalhada quais são os campos da tabela bem como seus </a:t>
            </a:r>
            <a:r>
              <a:rPr lang="pt-BR" dirty="0" smtClean="0"/>
              <a:t>tipos</a:t>
            </a:r>
          </a:p>
          <a:p>
            <a:pPr>
              <a:lnSpc>
                <a:spcPct val="13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Também </a:t>
            </a:r>
            <a:r>
              <a:rPr lang="pt-BR" dirty="0"/>
              <a:t>é possível criar índices e uma chave principal para obter ainda mais </a:t>
            </a:r>
            <a:r>
              <a:rPr lang="pt-BR" b="1" dirty="0"/>
              <a:t>performance</a:t>
            </a:r>
            <a:r>
              <a:rPr lang="pt-BR" dirty="0"/>
              <a:t> durante as consultas aos dados do </a:t>
            </a:r>
            <a:r>
              <a:rPr lang="pt-BR" dirty="0" smtClean="0"/>
              <a:t>dataset</a:t>
            </a:r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74" b="-12174"/>
          <a:stretch/>
        </p:blipFill>
        <p:spPr>
          <a:xfrm>
            <a:off x="10910392" y="2853558"/>
            <a:ext cx="3923208" cy="487224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Definindo a estrutura do 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5"/>
            <a:ext cx="12365471" cy="155672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pt-BR" dirty="0" smtClean="0"/>
              <a:t>Para </a:t>
            </a:r>
            <a:r>
              <a:rPr lang="pt-BR" dirty="0"/>
              <a:t>definir a estrutura de um dataset </a:t>
            </a:r>
            <a:r>
              <a:rPr lang="pt-BR" dirty="0" err="1"/>
              <a:t>jornalizado</a:t>
            </a:r>
            <a:r>
              <a:rPr lang="pt-BR" dirty="0"/>
              <a:t> é necessário </a:t>
            </a:r>
            <a:r>
              <a:rPr lang="pt-BR" dirty="0" smtClean="0"/>
              <a:t>determinar </a:t>
            </a:r>
            <a:r>
              <a:rPr lang="pt-BR" dirty="0"/>
              <a:t>a estrutura fixa da tabela no código do </a:t>
            </a:r>
            <a:r>
              <a:rPr lang="pt-BR" dirty="0" smtClean="0"/>
              <a:t>dataset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dirty="0" smtClean="0"/>
              <a:t>Para </a:t>
            </a:r>
            <a:r>
              <a:rPr lang="pt-BR" dirty="0"/>
              <a:t>isso no código do dataset deverá ser criado o método </a:t>
            </a:r>
            <a:r>
              <a:rPr lang="pt-BR" b="1" dirty="0" err="1" smtClean="0"/>
              <a:t>defineScructure</a:t>
            </a:r>
            <a:endParaRPr lang="pt-BR" b="1" dirty="0"/>
          </a:p>
          <a:p>
            <a:pPr marL="0" indent="0">
              <a:lnSpc>
                <a:spcPct val="120000"/>
              </a:lnSpc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87708" y="4075550"/>
            <a:ext cx="123654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/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defineStructure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"CE_LOJA"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"CE_NUMTIT"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"CE_PARCELA"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"CE_VALOR"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DatasetFieldType.NUMBER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 smtClean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DT_TITULO"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DatasetFieldType.DATE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addColumn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"Logico"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DatasetFieldType.BOOLEAN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setKey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"CE_NUMTIT" 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addIndex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"CE_CODIGO" 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 err="1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addIndex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"CE_CODIGO"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"CE_LOJA"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"CE_NUMTIT"</a:t>
            </a:r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]);</a:t>
            </a:r>
          </a:p>
          <a:p>
            <a:pPr marL="360000"/>
            <a:r>
              <a:rPr lang="pt-BR" sz="2200" b="1" dirty="0">
                <a:solidFill>
                  <a:srgbClr val="63646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Elipse 3"/>
          <p:cNvSpPr/>
          <p:nvPr/>
        </p:nvSpPr>
        <p:spPr>
          <a:xfrm>
            <a:off x="13290188" y="6670986"/>
            <a:ext cx="1260000" cy="12600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5" name="Image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9" y="6850986"/>
            <a:ext cx="913938" cy="9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607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informações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Para </a:t>
            </a:r>
            <a:r>
              <a:rPr lang="pt-BR" dirty="0"/>
              <a:t>a transferência de dados do dataset para a tabela, deverá ser definida a função </a:t>
            </a:r>
            <a:r>
              <a:rPr lang="pt-BR" b="1" dirty="0" err="1"/>
              <a:t>onSync</a:t>
            </a:r>
            <a:r>
              <a:rPr lang="pt-BR" dirty="0"/>
              <a:t> que será chamado à cada execução da tarefa </a:t>
            </a:r>
            <a:r>
              <a:rPr lang="pt-BR" dirty="0" smtClean="0"/>
              <a:t>agendada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Dentro da função </a:t>
            </a:r>
            <a:r>
              <a:rPr lang="pt-BR" dirty="0" err="1"/>
              <a:t>onSync</a:t>
            </a:r>
            <a:r>
              <a:rPr lang="pt-BR" dirty="0"/>
              <a:t> deverá ser criado um objeto do tipo dataset onde </a:t>
            </a:r>
            <a:r>
              <a:rPr lang="pt-BR" dirty="0" smtClean="0"/>
              <a:t>poderão ser </a:t>
            </a:r>
            <a:r>
              <a:rPr lang="pt-BR" dirty="0"/>
              <a:t>adicionas </a:t>
            </a:r>
            <a:r>
              <a:rPr lang="pt-BR" dirty="0" smtClean="0"/>
              <a:t>novas linhas no </a:t>
            </a:r>
            <a:r>
              <a:rPr lang="pt-BR" dirty="0"/>
              <a:t>método </a:t>
            </a:r>
            <a:r>
              <a:rPr lang="pt-BR" b="1" dirty="0" err="1" smtClean="0"/>
              <a:t>addRow</a:t>
            </a:r>
            <a:endParaRPr lang="pt-BR" b="1" dirty="0" smtClean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As </a:t>
            </a:r>
            <a:r>
              <a:rPr lang="pt-BR" dirty="0"/>
              <a:t>linhas </a:t>
            </a:r>
            <a:r>
              <a:rPr lang="pt-BR" dirty="0" smtClean="0"/>
              <a:t>poderão </a:t>
            </a:r>
            <a:r>
              <a:rPr lang="pt-BR" dirty="0"/>
              <a:t>ser atualizadas ou </a:t>
            </a:r>
            <a:r>
              <a:rPr lang="pt-BR" dirty="0" smtClean="0"/>
              <a:t>removidas através dos métodos </a:t>
            </a:r>
            <a:r>
              <a:rPr lang="pt-BR" b="1" dirty="0" err="1"/>
              <a:t>updateRow</a:t>
            </a:r>
            <a:r>
              <a:rPr lang="pt-BR" dirty="0"/>
              <a:t> e </a:t>
            </a:r>
            <a:r>
              <a:rPr lang="pt-BR" b="1" dirty="0" err="1" smtClean="0"/>
              <a:t>deleteRow</a:t>
            </a:r>
            <a:r>
              <a:rPr lang="pt-BR" dirty="0" smtClean="0"/>
              <a:t>, respectivamente</a:t>
            </a:r>
            <a:endParaRPr lang="pt-BR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endParaRPr lang="pt-BR" dirty="0"/>
          </a:p>
        </p:txBody>
      </p:sp>
      <p:sp>
        <p:nvSpPr>
          <p:cNvPr id="5" name="Elipse 4"/>
          <p:cNvSpPr/>
          <p:nvPr/>
        </p:nvSpPr>
        <p:spPr>
          <a:xfrm>
            <a:off x="13290188" y="6670986"/>
            <a:ext cx="1260000" cy="1260000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219" y="6850986"/>
            <a:ext cx="913938" cy="9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57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Cache de dados no mobile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Para que ocorra a cópia de dados em dispositivos mobile é necessário criar a função </a:t>
            </a:r>
            <a:r>
              <a:rPr lang="pt-BR" dirty="0" err="1">
                <a:solidFill>
                  <a:schemeClr val="accent2"/>
                </a:solidFill>
              </a:rPr>
              <a:t>onMobileSync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/>
              <a:t>que recebe o usuário </a:t>
            </a:r>
            <a:r>
              <a:rPr lang="pt-BR" dirty="0" err="1"/>
              <a:t>logado</a:t>
            </a:r>
            <a:r>
              <a:rPr lang="pt-BR" dirty="0"/>
              <a:t> no dispositivo como </a:t>
            </a:r>
            <a:r>
              <a:rPr lang="pt-BR" dirty="0" smtClean="0"/>
              <a:t>parâmetro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/>
              <a:t>O objetivo deste método é filtrar as informações do dataset para que apenas as mais </a:t>
            </a:r>
            <a:r>
              <a:rPr lang="pt-BR" b="1" dirty="0"/>
              <a:t>relevantes</a:t>
            </a:r>
            <a:r>
              <a:rPr lang="pt-BR" dirty="0"/>
              <a:t> </a:t>
            </a:r>
            <a:r>
              <a:rPr lang="pt-BR" dirty="0" smtClean="0"/>
              <a:t>sejam armazenadas para </a:t>
            </a:r>
            <a:r>
              <a:rPr lang="pt-BR" dirty="0"/>
              <a:t>a execução do processo no </a:t>
            </a:r>
            <a:r>
              <a:rPr lang="pt-BR" dirty="0" smtClean="0"/>
              <a:t>dispositivo</a:t>
            </a:r>
          </a:p>
          <a:p>
            <a:pPr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dirty="0" smtClean="0"/>
              <a:t>É </a:t>
            </a:r>
            <a:r>
              <a:rPr lang="pt-BR" dirty="0"/>
              <a:t>possível criar </a:t>
            </a:r>
            <a:r>
              <a:rPr lang="pt-BR" dirty="0" err="1"/>
              <a:t>constraints</a:t>
            </a:r>
            <a:r>
              <a:rPr lang="pt-BR" dirty="0"/>
              <a:t>, definir os campos pelo qual a consulta será ordenada e </a:t>
            </a:r>
            <a:r>
              <a:rPr lang="pt-BR" dirty="0" smtClean="0"/>
              <a:t>determinar </a:t>
            </a:r>
            <a:r>
              <a:rPr lang="pt-BR" dirty="0"/>
              <a:t>quais campos do dataset serão armazenados no dispositivo mobile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0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Cache de dados no mobile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14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onMobileSync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constraintTitulo1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'CE_CODIGO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		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(constraintTitulo1);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colunastitulo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'CE_CODIGO'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'CE_LOJA'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'CE_NUMTIT'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'CE_PARCELA'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colunastitulo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2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r>
              <a:rPr lang="pt-BR" sz="2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sortingFields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2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88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Boas práticas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5" y="2282983"/>
            <a:ext cx="2831928" cy="5400000"/>
          </a:xfrm>
          <a:prstGeom prst="rect">
            <a:avLst/>
          </a:prstGeom>
        </p:spPr>
      </p:pic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4718" y="1864953"/>
            <a:ext cx="12981710" cy="623606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pt-BR" dirty="0" smtClean="0"/>
              <a:t>Utilizar o </a:t>
            </a:r>
            <a:r>
              <a:rPr lang="pt-BR" dirty="0" smtClean="0">
                <a:hlinkClick r:id="rId5" action="ppaction://hlinkfile"/>
              </a:rPr>
              <a:t>fluig Style Guide</a:t>
            </a:r>
            <a:endParaRPr lang="pt-BR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Reúne recursos de interface para </a:t>
            </a:r>
            <a:r>
              <a:rPr lang="pt-BR" b="1" dirty="0"/>
              <a:t>desenvolvimento responsivo </a:t>
            </a:r>
            <a:r>
              <a:rPr lang="pt-BR" dirty="0"/>
              <a:t>de páginas, formulários e widgets para </a:t>
            </a:r>
            <a:r>
              <a:rPr lang="pt-BR" b="1" dirty="0"/>
              <a:t>web e mobile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pt-BR" dirty="0"/>
              <a:t>Garante a consistência e uniformidade </a:t>
            </a:r>
            <a:r>
              <a:rPr lang="pt-BR" dirty="0" smtClean="0"/>
              <a:t>visual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Filtre os datasets! Evite carregar todos os dados de um dataset no formulário</a:t>
            </a:r>
          </a:p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Cuidado ao utilizar frameworks JS. Se </a:t>
            </a:r>
            <a:r>
              <a:rPr lang="pt-BR" i="1" dirty="0" smtClean="0">
                <a:solidFill>
                  <a:schemeClr val="tx1"/>
                </a:solidFill>
              </a:rPr>
              <a:t>toda</a:t>
            </a:r>
            <a:r>
              <a:rPr lang="pt-BR" dirty="0" smtClean="0">
                <a:solidFill>
                  <a:schemeClr val="tx1"/>
                </a:solidFill>
              </a:rPr>
              <a:t> uma biblioteca for carregada no formulário, pode causar impacto negativo no desempenho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3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7" y="2387600"/>
            <a:ext cx="10484097" cy="5688000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Sincronizar dataset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74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8" y="2387600"/>
            <a:ext cx="10484094" cy="5688000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Agendar sincronização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69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8" y="2387600"/>
            <a:ext cx="10484094" cy="5687999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mobile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9" y="2387600"/>
            <a:ext cx="10484092" cy="5687999"/>
          </a:xfrm>
          <a:ln>
            <a:solidFill>
              <a:schemeClr val="bg2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Consultar dataset</a:t>
            </a:r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12826874" y="7397683"/>
            <a:ext cx="1080000" cy="1080000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rebuchet MS"/>
                <a:cs typeface="Trebuchet MS"/>
              </a:rPr>
              <a:t>GIF</a:t>
            </a:r>
            <a:endParaRPr lang="pt-BR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31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Eventos de formulários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Form</a:t>
            </a:r>
            <a:r>
              <a:rPr lang="pt-BR" dirty="0" smtClean="0"/>
              <a:t> </a:t>
            </a:r>
            <a:r>
              <a:rPr lang="pt-BR" dirty="0" err="1" smtClean="0"/>
              <a:t>controller</a:t>
            </a:r>
            <a:endParaRPr lang="pt-BR" dirty="0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232" b="-8232"/>
          <a:stretch/>
        </p:blipFill>
        <p:spPr>
          <a:xfrm>
            <a:off x="10647417" y="2907260"/>
            <a:ext cx="4451350" cy="5527675"/>
          </a:xfrm>
          <a:prstGeom prst="rect">
            <a:avLst/>
          </a:prstGeom>
        </p:spPr>
      </p:pic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/>
              <a:t>O </a:t>
            </a:r>
            <a:r>
              <a:rPr lang="pt-BR" b="1" dirty="0" err="1"/>
              <a:t>formController</a:t>
            </a:r>
            <a:r>
              <a:rPr lang="pt-BR" dirty="0"/>
              <a:t> é o objeto que realiza a comunicação entre o formulário e </a:t>
            </a:r>
            <a:r>
              <a:rPr lang="pt-BR" dirty="0" smtClean="0"/>
              <a:t>o desenvolvimento dos eventos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Esse </a:t>
            </a:r>
            <a:r>
              <a:rPr lang="pt-BR" dirty="0"/>
              <a:t>objeto está disponível em cada um dos eventos</a:t>
            </a:r>
            <a:r>
              <a:rPr lang="pt-BR" b="1" dirty="0"/>
              <a:t> </a:t>
            </a:r>
            <a:r>
              <a:rPr lang="pt-BR" dirty="0" smtClean="0"/>
              <a:t>de formulários </a:t>
            </a:r>
            <a:r>
              <a:rPr lang="pt-BR" dirty="0"/>
              <a:t>através da variável </a:t>
            </a:r>
            <a:r>
              <a:rPr lang="pt-BR" dirty="0" err="1" smtClean="0">
                <a:solidFill>
                  <a:schemeClr val="accent1"/>
                </a:solidFill>
              </a:rPr>
              <a:t>form</a:t>
            </a:r>
            <a:endParaRPr lang="pt-BR" dirty="0" smtClean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</a:t>
            </a:r>
            <a:r>
              <a:rPr lang="pt-BR" dirty="0"/>
              <a:t>variável permite alterar os valores dos campos de um registro de formulário e também obter o estado de edição deles, por exemplo: se </a:t>
            </a:r>
            <a:r>
              <a:rPr lang="pt-BR" dirty="0" smtClean="0"/>
              <a:t>o usuário </a:t>
            </a:r>
            <a:r>
              <a:rPr lang="pt-BR" dirty="0"/>
              <a:t>está visualizando ou editando o registro de </a:t>
            </a:r>
            <a:r>
              <a:rPr lang="pt-BR" dirty="0" smtClean="0"/>
              <a:t>formulário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Métodos do </a:t>
            </a:r>
            <a:r>
              <a:rPr lang="pt-BR" dirty="0" err="1" smtClean="0"/>
              <a:t>formController</a:t>
            </a:r>
            <a:r>
              <a:rPr lang="pt-BR" dirty="0" smtClean="0"/>
              <a:t>: </a:t>
            </a:r>
            <a:endParaRPr lang="pt-BR" dirty="0"/>
          </a:p>
        </p:txBody>
      </p:sp>
      <p:pic>
        <p:nvPicPr>
          <p:cNvPr id="10" name="Imagem 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34" y="7455444"/>
            <a:ext cx="475250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497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de formulário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67" y="2231058"/>
            <a:ext cx="10959717" cy="5852696"/>
          </a:xfrm>
        </p:spPr>
      </p:pic>
      <p:sp>
        <p:nvSpPr>
          <p:cNvPr id="6" name="Elipse 5"/>
          <p:cNvSpPr/>
          <p:nvPr/>
        </p:nvSpPr>
        <p:spPr>
          <a:xfrm>
            <a:off x="12911963" y="7520155"/>
            <a:ext cx="1080000" cy="1080000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08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ts val="4200"/>
              </a:lnSpc>
              <a:buNone/>
            </a:pP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validateForm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num_solic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“Entrou no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solicitação”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 campo (Solicitação) deve ser informado”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	log.info(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“Entrou no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usuário”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“O campo (Usuário) deve ser informado”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lnSpc>
                <a:spcPts val="42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74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Através </a:t>
            </a:r>
            <a:r>
              <a:rPr lang="pt-BR" dirty="0"/>
              <a:t>da variável global </a:t>
            </a:r>
            <a:r>
              <a:rPr lang="pt-BR" dirty="0">
                <a:solidFill>
                  <a:schemeClr val="accent1"/>
                </a:solidFill>
              </a:rPr>
              <a:t>log</a:t>
            </a:r>
            <a:r>
              <a:rPr lang="pt-BR" dirty="0"/>
              <a:t> é possível obter o feedback da execução de cada </a:t>
            </a:r>
            <a:r>
              <a:rPr lang="pt-BR" dirty="0" smtClean="0"/>
              <a:t>evento. Os níveis de log disponíveis são:</a:t>
            </a:r>
          </a:p>
          <a:p>
            <a:pPr>
              <a:lnSpc>
                <a:spcPct val="150000"/>
              </a:lnSpc>
            </a:pPr>
            <a:r>
              <a:rPr lang="pt-BR" b="1" dirty="0" err="1" smtClean="0"/>
              <a:t>error</a:t>
            </a:r>
            <a:r>
              <a:rPr lang="pt-BR" b="1" dirty="0"/>
              <a:t>:</a:t>
            </a:r>
            <a:r>
              <a:rPr lang="pt-BR" dirty="0"/>
              <a:t> apresentação de </a:t>
            </a:r>
            <a:r>
              <a:rPr lang="pt-BR" dirty="0" smtClean="0"/>
              <a:t>erros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/>
              <a:t>debug:</a:t>
            </a:r>
            <a:r>
              <a:rPr lang="pt-BR" dirty="0"/>
              <a:t> depurar a </a:t>
            </a:r>
            <a:r>
              <a:rPr lang="pt-BR" dirty="0" smtClean="0"/>
              <a:t>execução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err="1"/>
              <a:t>warn</a:t>
            </a:r>
            <a:r>
              <a:rPr lang="pt-BR" b="1" dirty="0"/>
              <a:t>:</a:t>
            </a:r>
            <a:r>
              <a:rPr lang="pt-BR" dirty="0"/>
              <a:t> informar possível problema de </a:t>
            </a:r>
            <a:r>
              <a:rPr lang="pt-BR" dirty="0" smtClean="0"/>
              <a:t>execução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err="1"/>
              <a:t>info</a:t>
            </a:r>
            <a:r>
              <a:rPr lang="pt-BR" b="1" dirty="0"/>
              <a:t>:</a:t>
            </a:r>
            <a:r>
              <a:rPr lang="pt-BR" dirty="0"/>
              <a:t> apresentação de </a:t>
            </a:r>
            <a:r>
              <a:rPr lang="pt-BR" dirty="0" smtClean="0"/>
              <a:t>mensagens</a:t>
            </a:r>
          </a:p>
          <a:p>
            <a:pPr>
              <a:lnSpc>
                <a:spcPct val="150000"/>
              </a:lnSpc>
            </a:pPr>
            <a:r>
              <a:rPr lang="pt-BR" b="1" dirty="0" err="1" smtClean="0"/>
              <a:t>dir</a:t>
            </a:r>
            <a:r>
              <a:rPr lang="pt-BR" b="1" dirty="0"/>
              <a:t>: </a:t>
            </a:r>
            <a:r>
              <a:rPr lang="pt-BR" dirty="0"/>
              <a:t>Imprime no log </a:t>
            </a:r>
            <a:r>
              <a:rPr lang="pt-BR" dirty="0" smtClean="0"/>
              <a:t>todos </a:t>
            </a:r>
            <a:r>
              <a:rPr lang="pt-BR" dirty="0"/>
              <a:t>atributos de um </a:t>
            </a:r>
            <a:r>
              <a:rPr lang="pt-BR" dirty="0" smtClean="0"/>
              <a:t>objeto </a:t>
            </a:r>
            <a:r>
              <a:rPr lang="pt-BR" dirty="0"/>
              <a:t>como </a:t>
            </a:r>
            <a:r>
              <a:rPr lang="pt-BR" dirty="0" err="1"/>
              <a:t>info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10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formulário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0419797"/>
              </p:ext>
            </p:extLst>
          </p:nvPr>
        </p:nvGraphicFramePr>
        <p:xfrm>
          <a:off x="1199276" y="2604464"/>
          <a:ext cx="13573013" cy="49377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600214"/>
                <a:gridCol w="10069226"/>
                <a:gridCol w="903573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Evento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Descrição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DEV</a:t>
                      </a: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afterProcessing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Último evento a ser disparado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afterSaveNew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após a criação de um novo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beforeProcessing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Primeiro a ser disparado. Ocorre antes de qualquer outro evento de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displayFields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no momento em que os objetos do formulário são apresentados.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É possível alterar os valores a serem exibidos nos campos do formulário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enableFields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Disparado no momento em que os objetos do formulário são habilitados, permitindo desabilitar alguns campos, caso haja a necessidade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 anchor="ctr"/>
                </a:tc>
              </a:tr>
            </a:tbl>
          </a:graphicData>
        </a:graphic>
      </p:graphicFrame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18" y="3388055"/>
            <a:ext cx="365577" cy="360000"/>
          </a:xfrm>
          <a:prstGeom prst="rect">
            <a:avLst/>
          </a:prstGeom>
        </p:spPr>
      </p:pic>
      <p:pic>
        <p:nvPicPr>
          <p:cNvPr id="8" name="Imagem 7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4026911"/>
            <a:ext cx="365577" cy="36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4673119"/>
            <a:ext cx="365577" cy="360000"/>
          </a:xfrm>
          <a:prstGeom prst="rect">
            <a:avLst/>
          </a:prstGeom>
        </p:spPr>
      </p:pic>
      <p:pic>
        <p:nvPicPr>
          <p:cNvPr id="10" name="Imagem 9">
            <a:hlinkClick r:id="rId7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410" y="5575066"/>
            <a:ext cx="365577" cy="360000"/>
          </a:xfrm>
          <a:prstGeom prst="rect">
            <a:avLst/>
          </a:prstGeom>
        </p:spPr>
      </p:pic>
      <p:pic>
        <p:nvPicPr>
          <p:cNvPr id="11" name="Imagem 10">
            <a:hlinkClick r:id="rId8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621" y="6800852"/>
            <a:ext cx="365577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9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885" y="2282983"/>
            <a:ext cx="2831928" cy="5400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Boas práticas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71809"/>
          </a:xfrm>
        </p:spPr>
        <p:txBody>
          <a:bodyPr/>
          <a:lstStyle/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>
                <a:solidFill>
                  <a:schemeClr val="tx1"/>
                </a:solidFill>
              </a:rPr>
              <a:t>Se for usar </a:t>
            </a:r>
            <a:r>
              <a:rPr lang="pt-BR" dirty="0" err="1">
                <a:solidFill>
                  <a:schemeClr val="tx1"/>
                </a:solidFill>
              </a:rPr>
              <a:t>jQuery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smtClean="0">
                <a:solidFill>
                  <a:schemeClr val="tx1"/>
                </a:solidFill>
              </a:rPr>
              <a:t>o fluig a importa </a:t>
            </a:r>
            <a:r>
              <a:rPr lang="pt-BR" dirty="0">
                <a:solidFill>
                  <a:schemeClr val="tx1"/>
                </a:solidFill>
              </a:rPr>
              <a:t>automaticamente em todos os </a:t>
            </a:r>
            <a:r>
              <a:rPr lang="pt-BR" dirty="0" smtClean="0">
                <a:solidFill>
                  <a:schemeClr val="tx1"/>
                </a:solidFill>
              </a:rPr>
              <a:t>formulários, dispensando a inclusão manual</a:t>
            </a:r>
            <a:endParaRPr lang="pt-BR" dirty="0">
              <a:solidFill>
                <a:schemeClr val="tx1"/>
              </a:solidFill>
            </a:endParaRP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Isole os scripts JS, evitando centralizar uma grande quantidade de funções em um mesmo script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Prepare o formulário para tradução: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Ao exportar um formulário do Studio para o fluig, utilize a opção recomendada “Tabela de Banco de Dados”</a:t>
            </a:r>
          </a:p>
          <a:p>
            <a:pPr>
              <a:lnSpc>
                <a:spcPts val="4400"/>
              </a:lnSpc>
              <a:spcBef>
                <a:spcPts val="600"/>
              </a:spcBef>
              <a:spcAft>
                <a:spcPts val="1200"/>
              </a:spcAft>
            </a:pPr>
            <a:r>
              <a:rPr lang="pt-BR" dirty="0" smtClean="0">
                <a:solidFill>
                  <a:schemeClr val="tx1"/>
                </a:solidFill>
              </a:rPr>
              <a:t>Dê preferência a métodos padrão do fluig, como </a:t>
            </a:r>
            <a:r>
              <a:rPr lang="pt-BR" dirty="0" err="1" smtClean="0">
                <a:solidFill>
                  <a:schemeClr val="tx1"/>
                </a:solidFill>
              </a:rPr>
              <a:t>setVisible</a:t>
            </a:r>
            <a:r>
              <a:rPr lang="pt-BR" dirty="0" smtClean="0">
                <a:solidFill>
                  <a:schemeClr val="tx1"/>
                </a:solidFill>
              </a:rPr>
              <a:t> do </a:t>
            </a:r>
            <a:r>
              <a:rPr lang="pt-BR" dirty="0" err="1" smtClean="0">
                <a:solidFill>
                  <a:schemeClr val="tx1"/>
                </a:solidFill>
              </a:rPr>
              <a:t>DisplayFields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050" y="5295197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27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formulário</a:t>
            </a:r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4116621"/>
              </p:ext>
            </p:extLst>
          </p:nvPr>
        </p:nvGraphicFramePr>
        <p:xfrm>
          <a:off x="1199276" y="2604464"/>
          <a:ext cx="13573013" cy="47548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489786"/>
                <a:gridCol w="10179654"/>
                <a:gridCol w="903573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Evento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Descrição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DEV</a:t>
                      </a: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inputFields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/>
                        <a:t>Disparado no momento em que os dados do formulário são passados para a BO responsável por formulário do fluig</a:t>
                      </a:r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setEnable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Este evento não é implementado automaticamente,</a:t>
                      </a:r>
                      <a:r>
                        <a:rPr lang="pt-BR" sz="2400" baseline="0" dirty="0" smtClean="0"/>
                        <a:t> mas p</a:t>
                      </a:r>
                      <a:r>
                        <a:rPr lang="pt-BR" sz="2400" dirty="0" smtClean="0"/>
                        <a:t>ode ser executado em diferentes eventos de formulário. 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pt-BR" sz="2400" b="1" dirty="0" err="1" smtClean="0"/>
                        <a:t>validateForm</a:t>
                      </a:r>
                      <a:endParaRPr lang="pt-BR" sz="2400" b="1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Executado antes da gravação dos dados do formulário no banco de dados.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2400" dirty="0" smtClean="0"/>
                        <a:t>Em caso de erros de validação dos dados do formulário esse evento irá retornar uma mensagem de erro</a:t>
                      </a:r>
                      <a:endParaRPr lang="pt-BR" sz="2400" dirty="0"/>
                    </a:p>
                  </a:txBody>
                  <a:tcPr marL="77014" marR="77014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2400" dirty="0"/>
                    </a:p>
                  </a:txBody>
                  <a:tcPr marL="77014" marR="77014"/>
                </a:tc>
              </a:tr>
            </a:tbl>
          </a:graphicData>
        </a:graphic>
      </p:graphicFrame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994" y="3545580"/>
            <a:ext cx="365577" cy="360000"/>
          </a:xfrm>
          <a:prstGeom prst="rect">
            <a:avLst/>
          </a:prstGeom>
        </p:spPr>
      </p:pic>
      <p:pic>
        <p:nvPicPr>
          <p:cNvPr id="8" name="Imagem 7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48" y="4707835"/>
            <a:ext cx="365577" cy="360000"/>
          </a:xfrm>
          <a:prstGeom prst="rect">
            <a:avLst/>
          </a:prstGeom>
        </p:spPr>
      </p:pic>
      <p:pic>
        <p:nvPicPr>
          <p:cNvPr id="9" name="Imagem 8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48" y="6136401"/>
            <a:ext cx="365577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58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Ordem de execução dos eventos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112470" y="2432502"/>
            <a:ext cx="6429155" cy="5352854"/>
          </a:xfrm>
        </p:spPr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beforeProcessing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displayFields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 smtClean="0"/>
              <a:t>setEnable</a:t>
            </a:r>
            <a:r>
              <a:rPr lang="en-US" sz="2600" dirty="0" smtClean="0"/>
              <a:t> (</a:t>
            </a:r>
            <a:r>
              <a:rPr lang="en-US" sz="2600" dirty="0" err="1" smtClean="0"/>
              <a:t>invocado</a:t>
            </a:r>
            <a:r>
              <a:rPr lang="en-US" sz="2600" dirty="0" smtClean="0"/>
              <a:t> no </a:t>
            </a:r>
            <a:r>
              <a:rPr lang="en-US" sz="2600" dirty="0" err="1" smtClean="0"/>
              <a:t>displayFields</a:t>
            </a:r>
            <a:r>
              <a:rPr lang="en-US" sz="2600" dirty="0" smtClean="0"/>
              <a:t>)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enableFields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inputFields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validateForm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afterProcessing</a:t>
            </a:r>
            <a:endParaRPr lang="en-US" sz="2600" dirty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2600" dirty="0" err="1"/>
              <a:t>afterSaveNew</a:t>
            </a:r>
            <a:endParaRPr lang="pt-BR" sz="2600" dirty="0"/>
          </a:p>
        </p:txBody>
      </p:sp>
      <p:grpSp>
        <p:nvGrpSpPr>
          <p:cNvPr id="5" name="Grupo 4"/>
          <p:cNvGrpSpPr/>
          <p:nvPr/>
        </p:nvGrpSpPr>
        <p:grpSpPr>
          <a:xfrm>
            <a:off x="2186995" y="2432502"/>
            <a:ext cx="6420977" cy="4511993"/>
            <a:chOff x="8075920" y="4213247"/>
            <a:chExt cx="6402605" cy="4378962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8075920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1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11823909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2</a:t>
              </a:r>
            </a:p>
          </p:txBody>
        </p:sp>
        <p:cxnSp>
          <p:nvCxnSpPr>
            <p:cNvPr id="8" name="Conector de seta reta 7"/>
            <p:cNvCxnSpPr>
              <a:stCxn id="6" idx="3"/>
              <a:endCxn id="7" idx="1"/>
            </p:cNvCxnSpPr>
            <p:nvPr/>
          </p:nvCxnSpPr>
          <p:spPr>
            <a:xfrm>
              <a:off x="10426788" y="7993119"/>
              <a:ext cx="13971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CaixaDeTexto 8"/>
            <p:cNvSpPr txBox="1"/>
            <p:nvPr/>
          </p:nvSpPr>
          <p:spPr>
            <a:xfrm>
              <a:off x="8075920" y="4213247"/>
              <a:ext cx="6402605" cy="211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Considerando duas atividades comuns, esta é a ordem padrão de execução dos eventos ao enviar o fluxo da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1 </a:t>
              </a: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para 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2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0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13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Adicione validações através de eventos nos formulários 1 e 2 criados anteriormente, como: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(1) Estabeleça valores mínimos e máximos em campos com o valor da alçada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(1) Desabilite os campos código e descrição após a primeira atividade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No campo Data de retorno, inclua automaticamente a data atual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As datas de saída e retorno não podem ser iguais</a:t>
            </a:r>
          </a:p>
          <a:p>
            <a:pPr marL="914400" lvl="1" indent="-457200">
              <a:lnSpc>
                <a:spcPct val="150000"/>
              </a:lnSpc>
            </a:pPr>
            <a:r>
              <a:rPr lang="pt-BR" dirty="0" smtClean="0"/>
              <a:t>(2) No campo Nome do solicitante, inclua o usuário </a:t>
            </a:r>
            <a:r>
              <a:rPr lang="pt-BR" dirty="0" err="1" smtClean="0"/>
              <a:t>logado</a:t>
            </a:r>
            <a:r>
              <a:rPr lang="pt-BR" dirty="0" smtClean="0"/>
              <a:t>, por padrão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 smtClean="0"/>
              <a:t>5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97084" y="2387600"/>
            <a:ext cx="8056880" cy="5195614"/>
          </a:xfrm>
        </p:spPr>
        <p:txBody>
          <a:bodyPr anchor="t"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No </a:t>
            </a:r>
            <a:r>
              <a:rPr lang="pt-BR" dirty="0"/>
              <a:t>fluig, é possível movimentar solicitações </a:t>
            </a:r>
            <a:r>
              <a:rPr lang="pt-BR" dirty="0" smtClean="0"/>
              <a:t>a </a:t>
            </a:r>
            <a:r>
              <a:rPr lang="pt-BR" dirty="0"/>
              <a:t>partir de aplicativos </a:t>
            </a:r>
            <a:r>
              <a:rPr lang="pt-BR" dirty="0" smtClean="0"/>
              <a:t>móveis, por isso é importante atentar-se para as particularidades do </a:t>
            </a:r>
            <a:r>
              <a:rPr lang="pt-BR" b="1" dirty="0" smtClean="0"/>
              <a:t>desenvolvimento de formulários Mobile</a:t>
            </a:r>
          </a:p>
          <a:p>
            <a:pPr marL="0" indent="0">
              <a:buNone/>
            </a:pPr>
            <a:endParaRPr lang="pt-BR" b="1" dirty="0" smtClean="0"/>
          </a:p>
          <a:p>
            <a:pPr>
              <a:lnSpc>
                <a:spcPct val="150000"/>
              </a:lnSpc>
            </a:pPr>
            <a:r>
              <a:rPr lang="pt-BR" dirty="0"/>
              <a:t>Formulário </a:t>
            </a:r>
            <a:r>
              <a:rPr lang="pt-BR" b="1" dirty="0"/>
              <a:t>único</a:t>
            </a:r>
            <a:r>
              <a:rPr lang="pt-BR" dirty="0"/>
              <a:t> para Web e </a:t>
            </a:r>
            <a:r>
              <a:rPr lang="pt-BR" dirty="0" smtClean="0"/>
              <a:t>Mobile: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Recursos disponíveis por plataforma: 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" t="6737" r="2063" b="5626"/>
          <a:stretch/>
        </p:blipFill>
        <p:spPr>
          <a:xfrm>
            <a:off x="10515596" y="1576552"/>
            <a:ext cx="4080826" cy="6499095"/>
          </a:xfrm>
        </p:spPr>
      </p:pic>
      <p:grpSp>
        <p:nvGrpSpPr>
          <p:cNvPr id="11" name="Grupo 10"/>
          <p:cNvGrpSpPr/>
          <p:nvPr/>
        </p:nvGrpSpPr>
        <p:grpSpPr>
          <a:xfrm>
            <a:off x="13393600" y="6863214"/>
            <a:ext cx="1440000" cy="1440000"/>
            <a:chOff x="3293810" y="6283862"/>
            <a:chExt cx="1440000" cy="1440000"/>
          </a:xfrm>
        </p:grpSpPr>
        <p:sp>
          <p:nvSpPr>
            <p:cNvPr id="10" name="Elipse 9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  <p:pic>
        <p:nvPicPr>
          <p:cNvPr id="12" name="Imagem 11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11" y="6416851"/>
            <a:ext cx="438690" cy="432000"/>
          </a:xfrm>
          <a:prstGeom prst="rect">
            <a:avLst/>
          </a:prstGeom>
        </p:spPr>
      </p:pic>
      <p:pic>
        <p:nvPicPr>
          <p:cNvPr id="13" name="Imagem 12">
            <a:hlinkClick r:id="rId9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31" y="5682488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521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 mobile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70" y="1807511"/>
            <a:ext cx="10373710" cy="630669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57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9416426" cy="1292696"/>
          </a:xfrm>
        </p:spPr>
        <p:txBody>
          <a:bodyPr/>
          <a:lstStyle/>
          <a:p>
            <a:r>
              <a:rPr lang="pt-BR" dirty="0" smtClean="0"/>
              <a:t>Inserir anexos diretamente no formulário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7" y="2132964"/>
            <a:ext cx="12272261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Há uma maneira bem simples para salvar anexos upload através de um botão no </a:t>
            </a:r>
            <a:r>
              <a:rPr lang="pt-BR" dirty="0" smtClean="0"/>
              <a:t>formulário. Para </a:t>
            </a:r>
            <a:r>
              <a:rPr lang="pt-BR" dirty="0"/>
              <a:t>isso é necessário inserir o método </a:t>
            </a:r>
            <a:r>
              <a:rPr lang="pt-BR" b="1" dirty="0" err="1"/>
              <a:t>showCamera</a:t>
            </a:r>
            <a:r>
              <a:rPr lang="pt-BR" b="1" dirty="0"/>
              <a:t> </a:t>
            </a:r>
            <a:r>
              <a:rPr lang="pt-BR" dirty="0" smtClean="0"/>
              <a:t>no </a:t>
            </a:r>
            <a:r>
              <a:rPr lang="pt-BR" dirty="0"/>
              <a:t>evento </a:t>
            </a:r>
            <a:r>
              <a:rPr lang="pt-BR" b="1" dirty="0" err="1"/>
              <a:t>onclick</a:t>
            </a:r>
            <a:r>
              <a:rPr lang="pt-BR" dirty="0"/>
              <a:t> do </a:t>
            </a:r>
            <a:r>
              <a:rPr lang="pt-BR" dirty="0" smtClean="0"/>
              <a:t>botão</a:t>
            </a:r>
            <a:r>
              <a:rPr lang="pt-BR" b="1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“Incluir” 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showCamera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nome_do_anexo</a:t>
            </a:r>
            <a:r>
              <a:rPr lang="pt-BR" sz="2100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);"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pt-BR" sz="21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pt-BR" sz="21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showCamera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JSInterface.showCamera</a:t>
            </a: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1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pt-BR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} 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2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pt-BR" sz="2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1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657089" y="7008510"/>
            <a:ext cx="4638863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Essa técnica também </a:t>
            </a:r>
          </a:p>
          <a:p>
            <a:pPr algn="ctr"/>
            <a:r>
              <a:rPr lang="pt-BR" sz="2800" b="1" dirty="0" smtClean="0">
                <a:solidFill>
                  <a:schemeClr val="accent5">
                    <a:lumMod val="75000"/>
                  </a:schemeClr>
                </a:solidFill>
                <a:latin typeface="Trebuchet MS"/>
                <a:cs typeface="Trebuchet MS"/>
              </a:rPr>
              <a:t>é aplicada na web!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35" y="3594824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84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mobile via evento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Para desenvolver recursos especificamente voltados a formulários mobile, pode-se utilizar o método </a:t>
            </a:r>
            <a:r>
              <a:rPr lang="pt-BR" b="1" dirty="0" err="1" smtClean="0"/>
              <a:t>form.getMobile</a:t>
            </a:r>
            <a:r>
              <a:rPr lang="pt-BR" b="1" dirty="0" smtClean="0"/>
              <a:t>(), </a:t>
            </a:r>
            <a:r>
              <a:rPr lang="pt-BR" dirty="0" smtClean="0"/>
              <a:t>que retorna um valor </a:t>
            </a:r>
            <a:r>
              <a:rPr lang="pt-BR" b="1" dirty="0" err="1" smtClean="0"/>
              <a:t>boolean</a:t>
            </a:r>
            <a:r>
              <a:rPr lang="pt-BR" b="1" dirty="0" smtClean="0"/>
              <a:t>: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displayFields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customHTML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form.getMobile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!= </a:t>
            </a:r>
            <a:r>
              <a:rPr lang="pt-BR" sz="2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form.getMobile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form.setValue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mtr_usuario</a:t>
            </a:r>
            <a:r>
              <a:rPr lang="pt-BR" sz="22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java.lang.Integer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(123456));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594" y="3326810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82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Consumo de datasets via </a:t>
            </a:r>
            <a:r>
              <a:rPr lang="pt-BR" dirty="0" err="1" smtClean="0"/>
              <a:t>xml-rpc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236351" cy="2042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Com </a:t>
            </a:r>
            <a:r>
              <a:rPr lang="pt-BR" dirty="0"/>
              <a:t>o </a:t>
            </a:r>
            <a:r>
              <a:rPr lang="pt-BR" dirty="0" smtClean="0"/>
              <a:t>XML-RPC é </a:t>
            </a:r>
            <a:r>
              <a:rPr lang="pt-BR" dirty="0"/>
              <a:t>possível trocar de informações com fluig via </a:t>
            </a:r>
            <a:r>
              <a:rPr lang="pt-BR" dirty="0" smtClean="0"/>
              <a:t>AJAX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Para utilizá-lo</a:t>
            </a:r>
            <a:r>
              <a:rPr lang="pt-BR" dirty="0"/>
              <a:t>, </a:t>
            </a:r>
            <a:r>
              <a:rPr lang="pt-BR" dirty="0" smtClean="0"/>
              <a:t>deve-se adicionar as </a:t>
            </a:r>
            <a:r>
              <a:rPr lang="pt-BR" dirty="0"/>
              <a:t>seguintes importações no HTML do formulário</a:t>
            </a:r>
            <a:r>
              <a:rPr lang="pt-BR" dirty="0" smtClean="0"/>
              <a:t>: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28525" y="4721347"/>
            <a:ext cx="13413100" cy="1107996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://[servidor]/webdesk/vcXMLRPC.js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</a:t>
            </a:r>
            <a:r>
              <a:rPr lang="pt-BR" sz="22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://[servidor]/portal/resources/js/jquery/jquery.js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&gt;&lt;/script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pt-BR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490" y="4065895"/>
            <a:ext cx="438690" cy="432000"/>
          </a:xfrm>
          <a:prstGeom prst="rect">
            <a:avLst/>
          </a:prstGeo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2126034" y="5927825"/>
            <a:ext cx="12236351" cy="2251032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pt-BR" dirty="0" smtClean="0"/>
              <a:t>A partir daí, o acesso aos datasets pode ser feito como na web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pt-BR" b="1" dirty="0" smtClean="0"/>
              <a:t>Exemplo: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pt-BR" dirty="0" smtClean="0"/>
              <a:t>	Até a atualização 1.5.6 utilizava-se </a:t>
            </a:r>
            <a:r>
              <a:rPr lang="pt-BR" b="1" dirty="0" smtClean="0"/>
              <a:t>vcXMLRPC-mobile.js</a:t>
            </a:r>
            <a:endParaRPr lang="pt-BR" b="1" dirty="0"/>
          </a:p>
        </p:txBody>
      </p:sp>
      <p:pic>
        <p:nvPicPr>
          <p:cNvPr id="9" name="Imagem 8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143" y="6810705"/>
            <a:ext cx="438690" cy="432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0" y="7548693"/>
            <a:ext cx="43200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5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formulário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78" y="2387600"/>
            <a:ext cx="10698894" cy="5713413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911963" y="7520155"/>
            <a:ext cx="1080000" cy="1080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50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6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err="1" smtClean="0">
                <a:solidFill>
                  <a:schemeClr val="accent1"/>
                </a:solidFill>
              </a:rPr>
              <a:t>A</a:t>
            </a:r>
            <a:r>
              <a:rPr lang="pt-BR" dirty="0" err="1" smtClean="0"/>
              <a:t>pplication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/>
                </a:solidFill>
              </a:rPr>
              <a:t>P</a:t>
            </a:r>
            <a:r>
              <a:rPr lang="pt-BR" dirty="0" err="1" smtClean="0"/>
              <a:t>rogramming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chemeClr val="accent1"/>
                </a:solidFill>
              </a:rPr>
              <a:t>I</a:t>
            </a:r>
            <a:r>
              <a:rPr lang="pt-BR" dirty="0" smtClean="0"/>
              <a:t>nterface (Interface de Programação de Aplicativos) 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É um conjunto de rotinas e padrões estabelecidos pela plataforma para que aplicações externas possam utilizar seus recursos</a:t>
            </a:r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Acesse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api.fluig.com</a:t>
            </a:r>
            <a:endParaRPr lang="pt-BR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fluig API (DEV): </a:t>
            </a:r>
          </a:p>
          <a:p>
            <a:pPr marL="0" indent="0" algn="l">
              <a:lnSpc>
                <a:spcPct val="100000"/>
              </a:lnSpc>
              <a:spcBef>
                <a:spcPts val="1200"/>
              </a:spcBef>
            </a:pPr>
            <a:endParaRPr lang="pt-BR" sz="2400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/>
              <a:t>Tutorial</a:t>
            </a:r>
            <a:r>
              <a:rPr lang="pt-BR" dirty="0" smtClean="0"/>
              <a:t>: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pic>
        <p:nvPicPr>
          <p:cNvPr id="6" name="Imagem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21" y="6253438"/>
            <a:ext cx="475248" cy="468000"/>
          </a:xfrm>
          <a:prstGeom prst="rect">
            <a:avLst/>
          </a:prstGeom>
        </p:spPr>
      </p:pic>
      <p:pic>
        <p:nvPicPr>
          <p:cNvPr id="8" name="Imagem 7">
            <a:hlinkClick r:id="rId7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61" y="7336803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35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</a:t>
            </a:r>
            <a:r>
              <a:rPr lang="pt-BR" dirty="0" err="1" smtClean="0"/>
              <a:t>restful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dirty="0"/>
              <a:t>Esta é uma interface com métodos para serviços baseados em mensagens </a:t>
            </a:r>
            <a:r>
              <a:rPr lang="pt-BR" b="1" dirty="0"/>
              <a:t>REST</a:t>
            </a: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O endereço de acesso à API Pública é: </a:t>
            </a:r>
            <a:r>
              <a:rPr lang="pt-BR" kern="1200" dirty="0">
                <a:solidFill>
                  <a:schemeClr val="accent2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http</a:t>
            </a:r>
            <a:r>
              <a:rPr lang="pt-BR" kern="1200" dirty="0" smtClean="0">
                <a:solidFill>
                  <a:schemeClr val="accent2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://[servidor]:[porta]/api</a:t>
            </a:r>
            <a:endParaRPr lang="pt-BR" kern="1200" dirty="0">
              <a:solidFill>
                <a:schemeClr val="accent2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Este é a base para as chamadas aos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métodos</a:t>
            </a:r>
            <a:endParaRPr lang="pt-BR" kern="1200" dirty="0">
              <a:solidFill>
                <a:srgbClr val="595959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Na raiz do endereço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da API há uma </a:t>
            </a: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listagem dos serviços </a:t>
            </a:r>
            <a:r>
              <a:rPr lang="pt-BR" kern="1200" dirty="0" smtClean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disponíveis</a:t>
            </a:r>
            <a:endParaRPr lang="pt-BR" kern="1200" dirty="0">
              <a:solidFill>
                <a:srgbClr val="595959"/>
              </a:solidFill>
              <a:latin typeface="Trebuchet MS" pitchFamily="34" charset="0"/>
              <a:ea typeface="ヒラギノ角ゴ ProN W3" charset="0"/>
              <a:cs typeface="Arial" charset="0"/>
            </a:endParaRP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pt-BR" kern="1200" dirty="0">
                <a:solidFill>
                  <a:srgbClr val="595959"/>
                </a:solidFill>
                <a:latin typeface="Trebuchet MS" pitchFamily="34" charset="0"/>
                <a:ea typeface="ヒラギノ角ゴ ProN W3" charset="0"/>
                <a:cs typeface="Arial" charset="0"/>
              </a:rPr>
              <a:t>Ao clicar no serviço são listados os recursos disponíveis, bem como método de chamada, tipos de parâmetros, exemplos da mensagem de requisição e resposta</a:t>
            </a:r>
          </a:p>
          <a:p>
            <a:pPr marL="457200" indent="-457200" algn="l">
              <a:lnSpc>
                <a:spcPts val="4200"/>
              </a:lnSpc>
              <a:spcBef>
                <a:spcPts val="2400"/>
              </a:spcBef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2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6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acesso externo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Qualquer aplicativo pode utilizar a interface, desde que atenda aos </a:t>
            </a:r>
            <a:r>
              <a:rPr lang="pt-BR" b="1" dirty="0" smtClean="0">
                <a:sym typeface="Open Sans Light" charset="0"/>
              </a:rPr>
              <a:t>requisitos</a:t>
            </a:r>
            <a:r>
              <a:rPr lang="pt-BR" dirty="0" smtClean="0">
                <a:sym typeface="Open Sans Light" charset="0"/>
              </a:rPr>
              <a:t> abaixo: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Autenticar através do protocolo </a:t>
            </a:r>
            <a:r>
              <a:rPr lang="pt-BR" b="1" dirty="0" err="1" smtClean="0">
                <a:sym typeface="Open Sans Light" charset="0"/>
              </a:rPr>
              <a:t>OAuth</a:t>
            </a:r>
            <a:r>
              <a:rPr lang="pt-BR" b="1" dirty="0" smtClean="0">
                <a:sym typeface="Open Sans Light" charset="0"/>
              </a:rPr>
              <a:t> 1.0a</a:t>
            </a:r>
            <a:r>
              <a:rPr lang="pt-BR" dirty="0" smtClean="0">
                <a:sym typeface="Open Sans Light" charset="0"/>
              </a:rPr>
              <a:t>.</a:t>
            </a:r>
            <a:r>
              <a:rPr lang="pt-BR" b="1" dirty="0" smtClean="0">
                <a:sym typeface="Open Sans Light" charset="0"/>
              </a:rPr>
              <a:t> </a:t>
            </a:r>
            <a:r>
              <a:rPr lang="pt-BR" dirty="0" smtClean="0">
                <a:sym typeface="Open Sans Light" charset="0"/>
              </a:rPr>
              <a:t>O aplicativo deve informar as chaves secretas (</a:t>
            </a:r>
            <a:r>
              <a:rPr lang="pt-BR" i="1" dirty="0" err="1" smtClean="0">
                <a:sym typeface="Open Sans Light" charset="0"/>
              </a:rPr>
              <a:t>consumer_key</a:t>
            </a:r>
            <a:r>
              <a:rPr lang="pt-BR" i="1" dirty="0" smtClean="0">
                <a:sym typeface="Open Sans Light" charset="0"/>
              </a:rPr>
              <a:t>, </a:t>
            </a:r>
            <a:r>
              <a:rPr lang="pt-BR" i="1" dirty="0" err="1" smtClean="0">
                <a:sym typeface="Open Sans Light" charset="0"/>
              </a:rPr>
              <a:t>consumer_secret</a:t>
            </a:r>
            <a:r>
              <a:rPr lang="pt-BR" dirty="0" smtClean="0">
                <a:sym typeface="Open Sans Light" charset="0"/>
              </a:rPr>
              <a:t>) e </a:t>
            </a:r>
            <a:r>
              <a:rPr lang="pt-BR" dirty="0" err="1" smtClean="0">
                <a:sym typeface="Open Sans Light" charset="0"/>
              </a:rPr>
              <a:t>tokens</a:t>
            </a:r>
            <a:r>
              <a:rPr lang="pt-BR" dirty="0" smtClean="0">
                <a:sym typeface="Open Sans Light" charset="0"/>
              </a:rPr>
              <a:t> de validação (</a:t>
            </a:r>
            <a:r>
              <a:rPr lang="pt-BR" i="1" dirty="0" err="1" smtClean="0">
                <a:sym typeface="Open Sans Light" charset="0"/>
              </a:rPr>
              <a:t>access_token</a:t>
            </a:r>
            <a:r>
              <a:rPr lang="pt-BR" i="1" dirty="0" smtClean="0">
                <a:sym typeface="Open Sans Light" charset="0"/>
              </a:rPr>
              <a:t>, </a:t>
            </a:r>
            <a:r>
              <a:rPr lang="pt-BR" i="1" dirty="0" err="1" smtClean="0">
                <a:sym typeface="Open Sans Light" charset="0"/>
              </a:rPr>
              <a:t>access_token_secret</a:t>
            </a:r>
            <a:r>
              <a:rPr lang="pt-BR" dirty="0" smtClean="0">
                <a:sym typeface="Open Sans Light" charset="0"/>
              </a:rPr>
              <a:t>) para obter uma sessão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“Usuário aplicativo” cadastrado para acesso (</a:t>
            </a:r>
            <a:r>
              <a:rPr lang="pt-BR" dirty="0" err="1" smtClean="0">
                <a:sym typeface="Open Sans Light" charset="0"/>
              </a:rPr>
              <a:t>OAuth</a:t>
            </a:r>
            <a:r>
              <a:rPr lang="pt-BR" dirty="0" smtClean="0">
                <a:sym typeface="Open Sans Light" charset="0"/>
              </a:rPr>
              <a:t> App) no Painel de Controle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 aplicação deve tratar (enviar/receber) mensagens HTTP GET / HTTP POST</a:t>
            </a:r>
          </a:p>
          <a:p>
            <a:pPr lvl="1">
              <a:lnSpc>
                <a:spcPts val="4000"/>
              </a:lnSpc>
              <a:spcBef>
                <a:spcPts val="1200"/>
              </a:spcBef>
            </a:pPr>
            <a:r>
              <a:rPr lang="pt-BR" dirty="0" smtClean="0">
                <a:sym typeface="Open Sans Light" charset="0"/>
              </a:rPr>
              <a:t>A aplicação receberá respostas no formato </a:t>
            </a:r>
            <a:r>
              <a:rPr lang="pt-BR" b="1" dirty="0" smtClean="0">
                <a:sym typeface="Open Sans Light" charset="0"/>
              </a:rPr>
              <a:t>JSON</a:t>
            </a:r>
            <a:r>
              <a:rPr lang="pt-BR" dirty="0" smtClean="0">
                <a:sym typeface="Open Sans Light" charset="0"/>
              </a:rPr>
              <a:t>, que deverão ser interpretadas</a:t>
            </a:r>
          </a:p>
          <a:p>
            <a:pPr>
              <a:lnSpc>
                <a:spcPts val="4000"/>
              </a:lnSpc>
              <a:spcBef>
                <a:spcPts val="1200"/>
              </a:spcBef>
            </a:pPr>
            <a:r>
              <a:rPr lang="pt-BR" dirty="0" err="1" smtClean="0">
                <a:sym typeface="Open Sans Light" charset="0"/>
              </a:rPr>
              <a:t>OAuth</a:t>
            </a:r>
            <a:r>
              <a:rPr lang="pt-BR" dirty="0" smtClean="0">
                <a:sym typeface="Open Sans Light" charset="0"/>
              </a:rPr>
              <a:t> </a:t>
            </a:r>
            <a:r>
              <a:rPr lang="pt-BR" dirty="0" err="1" smtClean="0">
                <a:sym typeface="Open Sans Light" charset="0"/>
              </a:rPr>
              <a:t>Client</a:t>
            </a:r>
            <a:r>
              <a:rPr lang="pt-BR" dirty="0" smtClean="0">
                <a:sym typeface="Open Sans Light" charset="0"/>
              </a:rPr>
              <a:t> </a:t>
            </a:r>
            <a:r>
              <a:rPr lang="pt-BR" dirty="0" err="1" smtClean="0">
                <a:sym typeface="Open Sans Light" charset="0"/>
              </a:rPr>
              <a:t>Sample</a:t>
            </a:r>
            <a:r>
              <a:rPr lang="pt-BR" dirty="0" smtClean="0">
                <a:sym typeface="Open Sans Light" charset="0"/>
              </a:rPr>
              <a:t>: </a:t>
            </a:r>
          </a:p>
        </p:txBody>
      </p:sp>
      <p:pic>
        <p:nvPicPr>
          <p:cNvPr id="10" name="Imagem 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88" y="5454860"/>
            <a:ext cx="438690" cy="432000"/>
          </a:xfrm>
          <a:prstGeom prst="rect">
            <a:avLst/>
          </a:prstGeom>
        </p:spPr>
      </p:pic>
      <p:pic>
        <p:nvPicPr>
          <p:cNvPr id="11" name="Imagem 10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06" y="7426249"/>
            <a:ext cx="475247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4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48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Utilize a API Pública do fluig para publicar um novo documento</a:t>
            </a:r>
          </a:p>
          <a:p>
            <a:pPr marL="514350" indent="-457200">
              <a:lnSpc>
                <a:spcPct val="150000"/>
              </a:lnSpc>
            </a:pPr>
            <a:r>
              <a:rPr lang="pt-BR" dirty="0" smtClean="0"/>
              <a:t>Faça uma consulta pelas propriedades, a quantidade de cliques e a URL de acesso do documento</a:t>
            </a:r>
          </a:p>
          <a:p>
            <a:pPr marL="514350" indent="-457200">
              <a:lnSpc>
                <a:spcPct val="150000"/>
              </a:lnSpc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6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809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são mecanismos que possibilitam a integração e comunicação entre </a:t>
            </a:r>
            <a:r>
              <a:rPr lang="pt-BR" dirty="0"/>
              <a:t>diferentes aplicações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Possui uma linguagem </a:t>
            </a:r>
            <a:r>
              <a:rPr lang="pt-BR" dirty="0" smtClean="0"/>
              <a:t>baseada </a:t>
            </a:r>
            <a:r>
              <a:rPr lang="pt-BR" dirty="0"/>
              <a:t>em XML </a:t>
            </a:r>
            <a:r>
              <a:rPr lang="pt-BR" b="1" dirty="0"/>
              <a:t>(WSDL)</a:t>
            </a:r>
            <a:r>
              <a:rPr lang="pt-BR" dirty="0"/>
              <a:t> </a:t>
            </a:r>
            <a:r>
              <a:rPr lang="pt-BR" dirty="0" smtClean="0"/>
              <a:t>usada </a:t>
            </a:r>
            <a:r>
              <a:rPr lang="pt-BR" dirty="0"/>
              <a:t>para descrever </a:t>
            </a:r>
            <a:r>
              <a:rPr lang="pt-BR" dirty="0" smtClean="0"/>
              <a:t>o Web Service, especificar como acessá-lo </a:t>
            </a:r>
            <a:r>
              <a:rPr lang="pt-BR" dirty="0"/>
              <a:t>e quais as </a:t>
            </a:r>
            <a:r>
              <a:rPr lang="pt-BR" dirty="0" smtClean="0"/>
              <a:t>operações ou métodos disponíveis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</a:t>
            </a:r>
            <a:r>
              <a:rPr lang="pt-BR" dirty="0"/>
              <a:t>do </a:t>
            </a:r>
            <a:r>
              <a:rPr lang="pt-BR" dirty="0" smtClean="0"/>
              <a:t>fluig: </a:t>
            </a:r>
            <a:r>
              <a:rPr lang="pt-BR" dirty="0" smtClean="0">
                <a:solidFill>
                  <a:schemeClr val="accent2"/>
                </a:solidFill>
              </a:rPr>
              <a:t>http://[servidor]:[porta]/services</a:t>
            </a:r>
            <a:endParaRPr lang="pt-BR" dirty="0">
              <a:solidFill>
                <a:schemeClr val="accent2"/>
              </a:solidFill>
            </a:endParaRPr>
          </a:p>
          <a:p>
            <a:pPr>
              <a:spcBef>
                <a:spcPts val="2400"/>
              </a:spcBef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80" y="5580993"/>
            <a:ext cx="1842319" cy="2160000"/>
          </a:xfrm>
          <a:prstGeom prst="rect">
            <a:avLst/>
          </a:prstGeom>
        </p:spPr>
      </p:pic>
      <p:pic>
        <p:nvPicPr>
          <p:cNvPr id="2" name="Imagem 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24" y="3336296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91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9" name="Retângulo de cantos arredondados 8"/>
          <p:cNvSpPr/>
          <p:nvPr/>
        </p:nvSpPr>
        <p:spPr>
          <a:xfrm>
            <a:off x="2186995" y="2175641"/>
            <a:ext cx="9132646" cy="5400000"/>
          </a:xfrm>
          <a:prstGeom prst="roundRect">
            <a:avLst>
              <a:gd name="adj" fmla="val 9952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4524697" y="2535641"/>
            <a:ext cx="4792711" cy="46800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 smtClean="0">
              <a:solidFill>
                <a:schemeClr val="accent1"/>
              </a:solidFill>
              <a:latin typeface="Trebuchet MS"/>
              <a:cs typeface="Trebuchet MS"/>
            </a:endParaRPr>
          </a:p>
          <a:p>
            <a:pPr algn="ctr"/>
            <a:r>
              <a:rPr lang="pt-BR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Desenvolvimento</a:t>
            </a:r>
            <a:endParaRPr lang="pt-BR" sz="3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640748" y="2535641"/>
            <a:ext cx="1659010" cy="4680000"/>
          </a:xfrm>
          <a:prstGeom prst="roundRect">
            <a:avLst>
              <a:gd name="adj" fmla="val 44802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Javascript</a:t>
            </a:r>
            <a:endParaRPr lang="pt-BR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9426971" y="2535641"/>
            <a:ext cx="1681426" cy="46800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chemeClr val="accent4"/>
                </a:solidFill>
                <a:latin typeface="Trebuchet MS"/>
                <a:cs typeface="Trebuchet MS"/>
              </a:rPr>
              <a:t>Serviço</a:t>
            </a:r>
            <a:endParaRPr lang="pt-BR" b="1" dirty="0">
              <a:solidFill>
                <a:schemeClr val="accent4"/>
              </a:solidFill>
              <a:latin typeface="Trebuchet MS"/>
              <a:cs typeface="Trebuchet MS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48" y="4155641"/>
            <a:ext cx="1059996" cy="1440000"/>
          </a:xfrm>
          <a:prstGeom prst="rect">
            <a:avLst/>
          </a:prstGeom>
        </p:spPr>
      </p:pic>
      <p:sp>
        <p:nvSpPr>
          <p:cNvPr id="15" name="Retângulo de cantos arredondados 14"/>
          <p:cNvSpPr/>
          <p:nvPr/>
        </p:nvSpPr>
        <p:spPr>
          <a:xfrm>
            <a:off x="11560523" y="2175641"/>
            <a:ext cx="2790496" cy="5400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rgbClr val="58595B"/>
                </a:solidFill>
                <a:latin typeface="Trebuchet MS"/>
                <a:cs typeface="Trebuchet MS"/>
              </a:rPr>
              <a:t>Sistema Externo</a:t>
            </a:r>
            <a:endParaRPr lang="pt-BR" b="1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416397" y="3042742"/>
            <a:ext cx="1692000" cy="662152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Stubs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30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Axis</a:t>
            </a:r>
            <a:r>
              <a:rPr lang="pt-BR" dirty="0" smtClean="0"/>
              <a:t> </a:t>
            </a:r>
            <a:r>
              <a:rPr lang="pt-BR" dirty="0"/>
              <a:t>x </a:t>
            </a:r>
            <a:r>
              <a:rPr lang="pt-BR" dirty="0" smtClean="0"/>
              <a:t>CXF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err="1" smtClean="0"/>
              <a:t>Axis</a:t>
            </a:r>
            <a:r>
              <a:rPr lang="pt-BR" dirty="0" smtClean="0"/>
              <a:t> </a:t>
            </a:r>
            <a:r>
              <a:rPr lang="pt-BR" dirty="0"/>
              <a:t>e CXF são </a:t>
            </a:r>
            <a:r>
              <a:rPr lang="pt-BR" dirty="0" err="1"/>
              <a:t>APIs</a:t>
            </a:r>
            <a:r>
              <a:rPr lang="pt-BR" dirty="0"/>
              <a:t> disponíveis para geração dos </a:t>
            </a:r>
            <a:r>
              <a:rPr lang="pt-BR" dirty="0" smtClean="0"/>
              <a:t>serviços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Para os serviços do fluig, é recomendada a utilização da API </a:t>
            </a:r>
            <a:r>
              <a:rPr lang="pt-BR" b="1" dirty="0" smtClean="0"/>
              <a:t>CXF</a:t>
            </a:r>
            <a:endParaRPr lang="pt-BR" b="1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A API </a:t>
            </a:r>
            <a:r>
              <a:rPr lang="pt-BR" dirty="0" err="1"/>
              <a:t>Axis</a:t>
            </a:r>
            <a:r>
              <a:rPr lang="pt-BR" dirty="0"/>
              <a:t> (1.2) foi disponibilizada na versão para suportar serviços legados do </a:t>
            </a:r>
            <a:r>
              <a:rPr lang="pt-BR" dirty="0" smtClean="0"/>
              <a:t>ECM 3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" b="-1203"/>
          <a:stretch/>
        </p:blipFill>
        <p:spPr>
          <a:xfrm>
            <a:off x="10382885" y="2691731"/>
            <a:ext cx="4450715" cy="479271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90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zoom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5"/>
            <a:ext cx="12707565" cy="16094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zoom permite a consulta de entidades e outros formulários criados no fluig para seleção de dados pelo usuário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78" y="4338123"/>
            <a:ext cx="720000" cy="72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97" y="4138613"/>
            <a:ext cx="8732073" cy="39017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2126034" y="4138613"/>
            <a:ext cx="4873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Para usar o zoom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fluig na Web e Mobile, é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necessário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utilizar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Style Guide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460795" y="7355597"/>
            <a:ext cx="1080000" cy="1080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1" name="Imagem 10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218" y="7535597"/>
            <a:ext cx="731154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225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80" cy="5900640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33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Incluir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79" cy="5900640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0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Editar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5" y="2049518"/>
            <a:ext cx="9334679" cy="5900639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60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Remover serviço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486" y="2049518"/>
            <a:ext cx="9334677" cy="5900639"/>
          </a:xfr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2933251" y="736370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4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stubs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Os </a:t>
            </a:r>
            <a:r>
              <a:rPr lang="pt-BR" dirty="0" err="1"/>
              <a:t>stubs</a:t>
            </a:r>
            <a:r>
              <a:rPr lang="pt-BR" dirty="0"/>
              <a:t> são necessários para que os </a:t>
            </a:r>
            <a:r>
              <a:rPr lang="pt-BR" i="1" dirty="0" err="1" smtClean="0"/>
              <a:t>clients</a:t>
            </a:r>
            <a:r>
              <a:rPr lang="pt-BR" i="1" dirty="0" smtClean="0"/>
              <a:t> </a:t>
            </a:r>
            <a:r>
              <a:rPr lang="pt-BR" dirty="0" smtClean="0"/>
              <a:t>que </a:t>
            </a:r>
            <a:r>
              <a:rPr lang="pt-BR" dirty="0"/>
              <a:t>utilizam </a:t>
            </a:r>
            <a:r>
              <a:rPr lang="pt-BR" dirty="0" smtClean="0"/>
              <a:t>métodos dos</a:t>
            </a:r>
            <a:r>
              <a:rPr lang="pt-BR" dirty="0"/>
              <a:t> </a:t>
            </a:r>
            <a:r>
              <a:rPr lang="pt-BR" dirty="0" smtClean="0"/>
              <a:t>Web Services</a:t>
            </a:r>
            <a:r>
              <a:rPr lang="pt-BR" dirty="0"/>
              <a:t> possam se comunicar com o </a:t>
            </a:r>
            <a:r>
              <a:rPr lang="pt-BR" dirty="0" smtClean="0"/>
              <a:t>serviço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criar um </a:t>
            </a:r>
            <a:r>
              <a:rPr lang="pt-BR" i="1" dirty="0" err="1"/>
              <a:t>stub</a:t>
            </a:r>
            <a:r>
              <a:rPr lang="pt-BR" dirty="0"/>
              <a:t> é necessário que </a:t>
            </a:r>
            <a:r>
              <a:rPr lang="pt-BR" dirty="0" smtClean="0"/>
              <a:t>os serviços </a:t>
            </a:r>
            <a:r>
              <a:rPr lang="pt-BR" dirty="0"/>
              <a:t>do </a:t>
            </a:r>
            <a:r>
              <a:rPr lang="pt-BR" dirty="0" smtClean="0"/>
              <a:t>fluig estejam inicializados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Deve-se </a:t>
            </a:r>
            <a:r>
              <a:rPr lang="pt-BR" dirty="0"/>
              <a:t>abrir o </a:t>
            </a:r>
            <a:r>
              <a:rPr lang="pt-BR" dirty="0" err="1"/>
              <a:t>Prompt</a:t>
            </a:r>
            <a:r>
              <a:rPr lang="pt-BR" dirty="0"/>
              <a:t> de </a:t>
            </a:r>
            <a:r>
              <a:rPr lang="pt-BR" dirty="0" smtClean="0"/>
              <a:t>Comando </a:t>
            </a:r>
            <a:r>
              <a:rPr lang="pt-BR" dirty="0"/>
              <a:t>e </a:t>
            </a:r>
            <a:r>
              <a:rPr lang="pt-BR" dirty="0" smtClean="0"/>
              <a:t>informar a </a:t>
            </a:r>
            <a:r>
              <a:rPr lang="pt-BR" dirty="0"/>
              <a:t>sintaxe: </a:t>
            </a:r>
            <a:endParaRPr lang="pt-BR" dirty="0" smtClean="0"/>
          </a:p>
          <a:p>
            <a:pPr marL="0" indent="0">
              <a:buNone/>
            </a:pPr>
            <a:r>
              <a:rPr lang="pt-BR" dirty="0" err="1" smtClean="0">
                <a:solidFill>
                  <a:srgbClr val="ED145B"/>
                </a:solidFill>
              </a:rPr>
              <a:t>wsimport</a:t>
            </a:r>
            <a:r>
              <a:rPr lang="pt-BR" dirty="0" smtClean="0">
                <a:solidFill>
                  <a:srgbClr val="ED145B"/>
                </a:solidFill>
              </a:rPr>
              <a:t> </a:t>
            </a:r>
            <a:r>
              <a:rPr lang="pt-BR" dirty="0">
                <a:solidFill>
                  <a:srgbClr val="ED145B"/>
                </a:solidFill>
              </a:rPr>
              <a:t>-d </a:t>
            </a:r>
            <a:r>
              <a:rPr lang="pt-BR" dirty="0" smtClean="0">
                <a:solidFill>
                  <a:srgbClr val="ED145B"/>
                </a:solidFill>
              </a:rPr>
              <a:t>[</a:t>
            </a:r>
            <a:r>
              <a:rPr lang="pt-BR" dirty="0" err="1" smtClean="0">
                <a:solidFill>
                  <a:srgbClr val="ED145B"/>
                </a:solidFill>
              </a:rPr>
              <a:t>output_directory</a:t>
            </a:r>
            <a:r>
              <a:rPr lang="pt-BR" dirty="0">
                <a:solidFill>
                  <a:srgbClr val="ED145B"/>
                </a:solidFill>
              </a:rPr>
              <a:t>]</a:t>
            </a:r>
            <a:r>
              <a:rPr lang="pt-BR" dirty="0" smtClean="0">
                <a:solidFill>
                  <a:srgbClr val="ED145B"/>
                </a:solidFill>
              </a:rPr>
              <a:t> [</a:t>
            </a:r>
            <a:r>
              <a:rPr lang="pt-BR" dirty="0" err="1" smtClean="0">
                <a:solidFill>
                  <a:srgbClr val="ED145B"/>
                </a:solidFill>
              </a:rPr>
              <a:t>wsdl_url</a:t>
            </a:r>
            <a:r>
              <a:rPr lang="pt-BR" dirty="0">
                <a:solidFill>
                  <a:srgbClr val="ED145B"/>
                </a:solidFill>
              </a:rPr>
              <a:t>]</a:t>
            </a:r>
            <a:endParaRPr lang="pt-BR" dirty="0" smtClean="0">
              <a:solidFill>
                <a:srgbClr val="ED145B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r>
              <a:rPr lang="pt-BR" dirty="0" err="1" smtClean="0"/>
              <a:t>output_directory</a:t>
            </a:r>
            <a:r>
              <a:rPr lang="pt-BR" dirty="0"/>
              <a:t>:</a:t>
            </a:r>
            <a:r>
              <a:rPr lang="pt-BR" dirty="0" smtClean="0"/>
              <a:t> diretório </a:t>
            </a:r>
            <a:r>
              <a:rPr lang="pt-BR" dirty="0"/>
              <a:t>onde o </a:t>
            </a:r>
            <a:r>
              <a:rPr lang="pt-BR" dirty="0" err="1"/>
              <a:t>stub</a:t>
            </a:r>
            <a:r>
              <a:rPr lang="pt-BR" dirty="0"/>
              <a:t> será criado e </a:t>
            </a:r>
            <a:endParaRPr lang="pt-BR" dirty="0" smtClean="0"/>
          </a:p>
          <a:p>
            <a:r>
              <a:rPr lang="pt-BR" dirty="0" err="1" smtClean="0"/>
              <a:t>wsdl_url</a:t>
            </a:r>
            <a:r>
              <a:rPr lang="pt-BR" dirty="0"/>
              <a:t>:</a:t>
            </a:r>
            <a:r>
              <a:rPr lang="pt-BR" dirty="0" smtClean="0"/>
              <a:t> URL de </a:t>
            </a:r>
            <a:r>
              <a:rPr lang="pt-BR" dirty="0"/>
              <a:t>acesso ao </a:t>
            </a:r>
            <a:r>
              <a:rPr lang="pt-BR" dirty="0" smtClean="0"/>
              <a:t>serviço</a:t>
            </a: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13174993" y="6358597"/>
            <a:ext cx="1296000" cy="1296000"/>
            <a:chOff x="12734054" y="5818682"/>
            <a:chExt cx="1080000" cy="1080000"/>
          </a:xfrm>
        </p:grpSpPr>
        <p:sp>
          <p:nvSpPr>
            <p:cNvPr id="11" name="Elipse 10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2" name="Imagem 11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8479" y="5998682"/>
              <a:ext cx="731150" cy="72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413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ECMDocumentService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a documentos do </a:t>
            </a:r>
            <a:r>
              <a:rPr lang="pt-BR" dirty="0" smtClean="0"/>
              <a:t>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criar, alterar, excluir e procurar documentos, entre outras </a:t>
            </a:r>
            <a:r>
              <a:rPr lang="pt-BR" dirty="0" smtClean="0"/>
              <a:t>funcionalidades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014610"/>
            <a:ext cx="2898776" cy="3069451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webdesk/ECMDocumentService?wsdl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19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ECMFolderService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</a:t>
            </a:r>
            <a:r>
              <a:rPr lang="pt-BR" dirty="0" smtClean="0"/>
              <a:t>à pastas do 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criar, alterar, excluir e </a:t>
            </a:r>
            <a:r>
              <a:rPr lang="pt-BR" dirty="0" smtClean="0"/>
              <a:t>pesquisar pastas, </a:t>
            </a:r>
            <a:r>
              <a:rPr lang="pt-BR" dirty="0"/>
              <a:t>entre outras </a:t>
            </a:r>
            <a:r>
              <a:rPr lang="pt-BR" dirty="0" smtClean="0"/>
              <a:t>funcionalidades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110706"/>
            <a:ext cx="2898776" cy="2877258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://[servidor]:[porta]/webdesk/ECMFolderService?wsdl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ECMSearchDocumentService</a:t>
            </a:r>
            <a:endParaRPr lang="pt-BR" b="1" dirty="0" smtClean="0"/>
          </a:p>
          <a:p>
            <a:endParaRPr lang="pt-BR" dirty="0"/>
          </a:p>
          <a:p>
            <a:r>
              <a:rPr lang="pt-BR" dirty="0"/>
              <a:t>Webservice responsável por realizar operações referentes </a:t>
            </a:r>
            <a:r>
              <a:rPr lang="pt-BR" dirty="0" smtClean="0"/>
              <a:t>às buscas no fluig</a:t>
            </a:r>
          </a:p>
          <a:p>
            <a:endParaRPr lang="pt-BR" dirty="0"/>
          </a:p>
          <a:p>
            <a:r>
              <a:rPr lang="pt-BR" dirty="0" smtClean="0"/>
              <a:t>Pode </a:t>
            </a:r>
            <a:r>
              <a:rPr lang="pt-BR" dirty="0"/>
              <a:t>ser utilizado para </a:t>
            </a:r>
            <a:r>
              <a:rPr lang="pt-BR" dirty="0" smtClean="0"/>
              <a:t>buscar documentos utilizando a pesquisa simples e avançada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273025"/>
            <a:ext cx="2898776" cy="2552619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3686780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://[servidor]:[porta]/webdesk/ECMSearchDocumentService?wsdl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65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6" y="1890472"/>
            <a:ext cx="11620286" cy="6103384"/>
          </a:xfrm>
          <a:ln>
            <a:solidFill>
              <a:schemeClr val="bg2"/>
            </a:solidFill>
          </a:ln>
        </p:spPr>
      </p:pic>
      <p:grpSp>
        <p:nvGrpSpPr>
          <p:cNvPr id="11" name="Grupo 10"/>
          <p:cNvGrpSpPr/>
          <p:nvPr/>
        </p:nvGrpSpPr>
        <p:grpSpPr>
          <a:xfrm>
            <a:off x="13087282" y="7052399"/>
            <a:ext cx="1440000" cy="1440000"/>
            <a:chOff x="3293810" y="6283862"/>
            <a:chExt cx="1440000" cy="1440000"/>
          </a:xfrm>
        </p:grpSpPr>
        <p:sp>
          <p:nvSpPr>
            <p:cNvPr id="12" name="Elipse 11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3" name="Imagem 12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025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0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Pai x filho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513490" y="2132964"/>
            <a:ext cx="13558344" cy="589502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Para aplicar a técnica Pai x Filho em um formulário, segue-se o seguinte modelo: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&lt;</a:t>
            </a:r>
            <a:r>
              <a:rPr lang="pt-BR" b="1" dirty="0" err="1" smtClean="0"/>
              <a:t>table</a:t>
            </a:r>
            <a:r>
              <a:rPr lang="pt-BR" b="1" dirty="0" smtClean="0"/>
              <a:t> </a:t>
            </a:r>
            <a:r>
              <a:rPr lang="pt-BR" b="1" dirty="0" err="1" smtClean="0"/>
              <a:t>tablename</a:t>
            </a:r>
            <a:r>
              <a:rPr lang="pt-BR" b="1" dirty="0" smtClean="0"/>
              <a:t> = “pedidos”&gt;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		&lt;</a:t>
            </a:r>
            <a:r>
              <a:rPr lang="pt-BR" b="1" dirty="0" err="1" smtClean="0"/>
              <a:t>td</a:t>
            </a:r>
            <a:r>
              <a:rPr lang="pt-BR" b="1" dirty="0" smtClean="0"/>
              <a:t>&gt;&lt;/</a:t>
            </a:r>
            <a:r>
              <a:rPr lang="pt-BR" b="1" dirty="0" err="1" smtClean="0"/>
              <a:t>td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&lt;/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	</a:t>
            </a:r>
            <a:r>
              <a:rPr lang="pt-BR" b="1" dirty="0"/>
              <a:t>	&lt;</a:t>
            </a:r>
            <a:r>
              <a:rPr lang="pt-BR" b="1" dirty="0" err="1"/>
              <a:t>td</a:t>
            </a:r>
            <a:r>
              <a:rPr lang="pt-BR" b="1" dirty="0"/>
              <a:t>&gt;&lt;/</a:t>
            </a:r>
            <a:r>
              <a:rPr lang="pt-BR" b="1" dirty="0" err="1"/>
              <a:t>td</a:t>
            </a:r>
            <a:r>
              <a:rPr lang="pt-BR" b="1" dirty="0" smtClean="0"/>
              <a:t>&gt;</a:t>
            </a:r>
          </a:p>
          <a:p>
            <a:pPr marL="0" indent="0">
              <a:lnSpc>
                <a:spcPct val="114000"/>
              </a:lnSpc>
              <a:buNone/>
            </a:pPr>
            <a:r>
              <a:rPr lang="pt-BR" b="1" dirty="0"/>
              <a:t>	</a:t>
            </a:r>
            <a:r>
              <a:rPr lang="pt-BR" b="1" dirty="0" smtClean="0"/>
              <a:t>&lt;/</a:t>
            </a:r>
            <a:r>
              <a:rPr lang="pt-BR" b="1" dirty="0" err="1" smtClean="0"/>
              <a:t>tr</a:t>
            </a:r>
            <a:r>
              <a:rPr lang="pt-BR" b="1" dirty="0" smtClean="0"/>
              <a:t>&gt;</a:t>
            </a:r>
            <a:endParaRPr lang="pt-BR" b="1" dirty="0"/>
          </a:p>
          <a:p>
            <a:pPr marL="0" indent="0">
              <a:lnSpc>
                <a:spcPct val="114000"/>
              </a:lnSpc>
              <a:buNone/>
            </a:pPr>
            <a:r>
              <a:rPr lang="pt-BR" b="1" dirty="0" smtClean="0"/>
              <a:t>&lt;/</a:t>
            </a:r>
            <a:r>
              <a:rPr lang="pt-BR" b="1" dirty="0" err="1" smtClean="0"/>
              <a:t>table</a:t>
            </a:r>
            <a:r>
              <a:rPr lang="pt-BR" b="1" dirty="0" smtClean="0"/>
              <a:t>&gt;</a:t>
            </a:r>
            <a:endParaRPr lang="pt-BR" b="1" dirty="0"/>
          </a:p>
        </p:txBody>
      </p:sp>
      <p:pic>
        <p:nvPicPr>
          <p:cNvPr id="11" name="Imagem 10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00" y="7545470"/>
            <a:ext cx="731154" cy="720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8339739" y="4130562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Determina que será implementado um Pai x Filho nesta tabela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4366829" y="3206801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1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8339739" y="5415890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Primeira &lt;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tr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&gt; contém os 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labels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 da tabela Pai x Filho e uma coluna com o ícone para eliminar os filhos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8339739" y="6701218"/>
            <a:ext cx="7173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Segunda &lt;</a:t>
            </a:r>
            <a:r>
              <a:rPr lang="pt-BR" sz="22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tr</a:t>
            </a:r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&gt; utiliza a primeira linha como template para os filhos criados ao acionar o botão “Novo”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2785019" y="3964970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2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2785019" y="5690029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3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967415" y="4194781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1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7967415" y="5479740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2</a:t>
            </a:r>
            <a:endParaRPr lang="pt-BR" sz="2800" b="1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/>
              <a:cs typeface="Trebuchet MS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7983180" y="6776868"/>
            <a:ext cx="34684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6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457200">
              <a:lnSpc>
                <a:spcPct val="150000"/>
              </a:lnSpc>
            </a:pPr>
            <a:r>
              <a:rPr lang="pt-BR" dirty="0" smtClean="0"/>
              <a:t>Utilize os Web Services do fluig para criar um novo registro de formulário em um dos exemplos criados anteriormente</a:t>
            </a:r>
          </a:p>
          <a:p>
            <a:pPr marL="514350" indent="-457200">
              <a:lnSpc>
                <a:spcPct val="150000"/>
              </a:lnSpc>
            </a:pPr>
            <a:r>
              <a:rPr lang="pt-BR" dirty="0" smtClean="0"/>
              <a:t>Adicione anexos a este registro de formulário via Web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2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9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184718" y="1818640"/>
            <a:ext cx="12110402" cy="6187440"/>
          </a:xfrm>
        </p:spPr>
        <p:txBody>
          <a:bodyPr/>
          <a:lstStyle/>
          <a:p>
            <a:pPr>
              <a:lnSpc>
                <a:spcPts val="3800"/>
              </a:lnSpc>
              <a:spcBef>
                <a:spcPts val="800"/>
              </a:spcBef>
            </a:pPr>
            <a:r>
              <a:rPr lang="pt-BR" b="1" dirty="0" smtClean="0"/>
              <a:t>Eventos </a:t>
            </a:r>
            <a:r>
              <a:rPr lang="pt-BR" b="1" dirty="0" err="1" smtClean="0"/>
              <a:t>Before</a:t>
            </a:r>
            <a:endParaRPr lang="pt-BR" b="1" dirty="0" smtClean="0"/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Executados </a:t>
            </a:r>
            <a:r>
              <a:rPr lang="pt-BR" dirty="0"/>
              <a:t>antes que a ação que disparou o evento seja </a:t>
            </a:r>
            <a:r>
              <a:rPr lang="pt-BR" dirty="0" smtClean="0"/>
              <a:t>efetivada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/>
              <a:t>É</a:t>
            </a:r>
            <a:r>
              <a:rPr lang="pt-BR" dirty="0" smtClean="0"/>
              <a:t> </a:t>
            </a:r>
            <a:r>
              <a:rPr lang="pt-BR" dirty="0"/>
              <a:t>possível filtrar os dados que são passados ou até mesmo evitar que a ação executada seja </a:t>
            </a:r>
            <a:r>
              <a:rPr lang="pt-BR" dirty="0" smtClean="0"/>
              <a:t>concluída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/>
              <a:t>Para bloquear a ação basta lançar uma </a:t>
            </a:r>
            <a:r>
              <a:rPr lang="pt-BR" i="1" dirty="0" err="1" smtClean="0"/>
              <a:t>Exception</a:t>
            </a:r>
            <a:endParaRPr lang="pt-BR" dirty="0" smtClean="0"/>
          </a:p>
          <a:p>
            <a:pPr>
              <a:lnSpc>
                <a:spcPts val="3800"/>
              </a:lnSpc>
              <a:spcBef>
                <a:spcPts val="3000"/>
              </a:spcBef>
            </a:pPr>
            <a:r>
              <a:rPr lang="pt-BR" b="1" dirty="0" smtClean="0"/>
              <a:t>Eventos </a:t>
            </a:r>
            <a:r>
              <a:rPr lang="pt-BR" b="1" dirty="0" err="1" smtClean="0"/>
              <a:t>After</a:t>
            </a:r>
            <a:endParaRPr lang="pt-BR" b="1" dirty="0" smtClean="0"/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Executados </a:t>
            </a:r>
            <a:r>
              <a:rPr lang="pt-BR" dirty="0"/>
              <a:t>após a efetivação da </a:t>
            </a:r>
            <a:r>
              <a:rPr lang="pt-BR" dirty="0" smtClean="0"/>
              <a:t>ação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Não </a:t>
            </a:r>
            <a:r>
              <a:rPr lang="pt-BR" dirty="0"/>
              <a:t>possuem nenhuma influência sobre </a:t>
            </a:r>
            <a:r>
              <a:rPr lang="pt-BR" dirty="0" smtClean="0"/>
              <a:t>esta, ou seja, qualquer dado alterado dentro </a:t>
            </a:r>
            <a:r>
              <a:rPr lang="pt-BR" dirty="0"/>
              <a:t>do evento não será refletido sobre o conteúdo persistido da </a:t>
            </a:r>
            <a:r>
              <a:rPr lang="pt-BR" dirty="0" smtClean="0"/>
              <a:t>ação</a:t>
            </a:r>
          </a:p>
          <a:p>
            <a:pPr lvl="1">
              <a:lnSpc>
                <a:spcPts val="3800"/>
              </a:lnSpc>
              <a:spcBef>
                <a:spcPts val="800"/>
              </a:spcBef>
            </a:pPr>
            <a:r>
              <a:rPr lang="pt-BR" dirty="0" smtClean="0"/>
              <a:t>Não devem lançar exceções (serão ignoradas pelo sistema)</a:t>
            </a:r>
          </a:p>
          <a:p>
            <a:pPr>
              <a:lnSpc>
                <a:spcPts val="3800"/>
              </a:lnSpc>
              <a:spcBef>
                <a:spcPts val="800"/>
              </a:spcBef>
            </a:pP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3627585" y="6800151"/>
            <a:ext cx="1440000" cy="1440000"/>
            <a:chOff x="3293810" y="6283862"/>
            <a:chExt cx="1440000" cy="1440000"/>
          </a:xfrm>
        </p:grpSpPr>
        <p:sp>
          <p:nvSpPr>
            <p:cNvPr id="13" name="Elipse 12"/>
            <p:cNvSpPr/>
            <p:nvPr/>
          </p:nvSpPr>
          <p:spPr>
            <a:xfrm>
              <a:off x="3293810" y="6283862"/>
              <a:ext cx="1440000" cy="1440000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4" name="Imagem 13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447" y="6463862"/>
              <a:ext cx="1096726" cy="108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7561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global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88" y="2387601"/>
            <a:ext cx="10612875" cy="5667476"/>
          </a:xfrm>
        </p:spPr>
      </p:pic>
      <p:sp>
        <p:nvSpPr>
          <p:cNvPr id="7" name="Elipse 6"/>
          <p:cNvSpPr/>
          <p:nvPr/>
        </p:nvSpPr>
        <p:spPr>
          <a:xfrm>
            <a:off x="12690284" y="7181631"/>
            <a:ext cx="1260000" cy="126000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26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Eventos globais relacionados aos recursos do ECM incluem: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displayCentralTasks</a:t>
            </a:r>
            <a:endParaRPr lang="pt-BR" b="1" dirty="0" smtClean="0"/>
          </a:p>
          <a:p>
            <a:pPr marL="540000" lvl="1"/>
            <a:r>
              <a:rPr lang="pt-BR" dirty="0" smtClean="0"/>
              <a:t>Disparado </a:t>
            </a:r>
            <a:r>
              <a:rPr lang="pt-BR" dirty="0"/>
              <a:t>sempre antes de ser exibida a central de </a:t>
            </a:r>
            <a:r>
              <a:rPr lang="pt-BR" dirty="0" smtClean="0"/>
              <a:t>tarefas</a:t>
            </a:r>
          </a:p>
          <a:p>
            <a:pPr marL="540000" lvl="1"/>
            <a:r>
              <a:rPr lang="pt-BR" dirty="0" smtClean="0"/>
              <a:t>Através </a:t>
            </a:r>
            <a:r>
              <a:rPr lang="pt-BR" dirty="0"/>
              <a:t>dele é possível inserir, alterar ou remover os links da central de </a:t>
            </a:r>
            <a:r>
              <a:rPr lang="pt-BR" dirty="0" smtClean="0"/>
              <a:t>tarefas</a:t>
            </a:r>
          </a:p>
          <a:p>
            <a:pPr marL="540000" lvl="1"/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displayCustomMetadata</a:t>
            </a:r>
            <a:endParaRPr lang="pt-BR" b="1" dirty="0"/>
          </a:p>
          <a:p>
            <a:pPr marL="540000" lvl="1"/>
            <a:r>
              <a:rPr lang="pt-BR" dirty="0"/>
              <a:t>Disparado sempre antes de </a:t>
            </a:r>
            <a:r>
              <a:rPr lang="pt-BR" dirty="0" smtClean="0"/>
              <a:t>serem </a:t>
            </a:r>
            <a:r>
              <a:rPr lang="pt-BR" dirty="0"/>
              <a:t>exibidos os campos customizados de um documento, tanto na publicação como edição</a:t>
            </a:r>
          </a:p>
          <a:p>
            <a:pPr marL="540000" lvl="1"/>
            <a:r>
              <a:rPr lang="pt-BR" dirty="0"/>
              <a:t>Através dele é possível inserir, sugerir valores iniciais para campos customizados dos </a:t>
            </a:r>
            <a:r>
              <a:rPr lang="pt-BR" dirty="0" err="1"/>
              <a:t>metadados</a:t>
            </a:r>
            <a:r>
              <a:rPr lang="pt-BR" dirty="0"/>
              <a:t> de um </a:t>
            </a:r>
            <a:r>
              <a:rPr lang="pt-BR" dirty="0" smtClean="0"/>
              <a:t>documento</a:t>
            </a:r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387365" y="3578774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387364" y="5403401"/>
            <a:ext cx="540000" cy="540000"/>
            <a:chOff x="1119352" y="3342290"/>
            <a:chExt cx="540000" cy="540000"/>
          </a:xfrm>
        </p:grpSpPr>
        <p:pic>
          <p:nvPicPr>
            <p:cNvPr id="14" name="Imagem 13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5" name="Elipse 14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35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validateCustomMetadata</a:t>
            </a:r>
            <a:endParaRPr lang="pt-BR" b="1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Disparado </a:t>
            </a:r>
            <a:r>
              <a:rPr lang="pt-BR" dirty="0"/>
              <a:t>sempre antes de salvar os valores dos campos customizados de um documento, tanto na publicação como edição</a:t>
            </a:r>
            <a:endParaRPr lang="pt-BR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Através </a:t>
            </a:r>
            <a:r>
              <a:rPr lang="pt-BR" dirty="0"/>
              <a:t>dele é possível alterar ou validar os valores dos campos customizados dos </a:t>
            </a:r>
            <a:r>
              <a:rPr lang="pt-BR" dirty="0" err="1"/>
              <a:t>metadados</a:t>
            </a:r>
            <a:r>
              <a:rPr lang="pt-BR" dirty="0"/>
              <a:t> de um documento</a:t>
            </a:r>
            <a:endParaRPr lang="pt-BR" dirty="0" smtClean="0"/>
          </a:p>
          <a:p>
            <a:pPr marL="540000"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beforeDocumentPublisher</a:t>
            </a:r>
            <a:endParaRPr lang="pt-BR" b="1" dirty="0"/>
          </a:p>
          <a:p>
            <a:pPr marL="540000" lvl="1">
              <a:lnSpc>
                <a:spcPts val="3600"/>
              </a:lnSpc>
            </a:pPr>
            <a:r>
              <a:rPr lang="pt-BR" dirty="0"/>
              <a:t>Utilizado quando é preciso fazer </a:t>
            </a:r>
            <a:r>
              <a:rPr lang="pt-BR" dirty="0" smtClean="0"/>
              <a:t>uma validação específica e personalizada </a:t>
            </a:r>
            <a:r>
              <a:rPr lang="pt-BR" dirty="0"/>
              <a:t>nas propriedades da tela de publicação/edição de documentos antes </a:t>
            </a:r>
            <a:r>
              <a:rPr lang="pt-BR" dirty="0" smtClean="0"/>
              <a:t>de salvar o arquivo</a:t>
            </a:r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Não trata campos </a:t>
            </a:r>
            <a:r>
              <a:rPr lang="pt-BR" dirty="0"/>
              <a:t>customizados, pois já existe um evento que trata esta </a:t>
            </a:r>
            <a:r>
              <a:rPr lang="pt-BR" dirty="0" smtClean="0"/>
              <a:t>situação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403130" y="2560736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403129" y="556522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480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afterDocumentPublisher</a:t>
            </a:r>
            <a:endParaRPr lang="pt-BR" b="1" dirty="0" smtClean="0"/>
          </a:p>
          <a:p>
            <a:pPr marL="540000" lvl="1"/>
            <a:r>
              <a:rPr lang="pt-BR" dirty="0"/>
              <a:t>Utilizado quando é preciso </a:t>
            </a:r>
            <a:r>
              <a:rPr lang="pt-BR" dirty="0" smtClean="0"/>
              <a:t>alterar as </a:t>
            </a:r>
            <a:r>
              <a:rPr lang="pt-BR" dirty="0"/>
              <a:t>propriedades da tela de publicação/edição de documentos </a:t>
            </a:r>
            <a:r>
              <a:rPr lang="pt-BR" dirty="0" smtClean="0"/>
              <a:t>depois de </a:t>
            </a:r>
            <a:r>
              <a:rPr lang="pt-BR" dirty="0"/>
              <a:t>salvar o arquivo</a:t>
            </a:r>
          </a:p>
          <a:p>
            <a:pPr marL="540000" lvl="1"/>
            <a:r>
              <a:rPr lang="pt-BR" dirty="0"/>
              <a:t>Não trata campos customizados, pois já existe um evento que trata esta situação</a:t>
            </a:r>
          </a:p>
          <a:p>
            <a:pPr marL="0" indent="-14580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 err="1" smtClean="0"/>
              <a:t>beforeDocumentViewer</a:t>
            </a:r>
            <a:endParaRPr lang="pt-BR" b="1" dirty="0"/>
          </a:p>
          <a:p>
            <a:pPr marL="540000" lvl="1"/>
            <a:r>
              <a:rPr lang="pt-BR" dirty="0"/>
              <a:t>Utilizado quando é preciso fazer </a:t>
            </a:r>
            <a:r>
              <a:rPr lang="pt-BR" dirty="0" smtClean="0"/>
              <a:t>uma validação específica e personalizada antes da visualização de um documento</a:t>
            </a:r>
          </a:p>
          <a:p>
            <a:pPr marL="0" indent="0">
              <a:buNone/>
            </a:pPr>
            <a:endParaRPr lang="pt-BR" b="1" dirty="0" smtClean="0"/>
          </a:p>
          <a:p>
            <a:pPr marL="0" indent="0">
              <a:buNone/>
            </a:pPr>
            <a:r>
              <a:rPr lang="pt-BR" b="1" dirty="0" err="1" smtClean="0"/>
              <a:t>beforeDownloadContent</a:t>
            </a:r>
            <a:endParaRPr lang="pt-BR" b="1" dirty="0"/>
          </a:p>
          <a:p>
            <a:pPr marL="540000" lvl="1"/>
            <a:r>
              <a:rPr lang="pt-BR" dirty="0"/>
              <a:t>Utilizado quando é preciso fazer uma validação específica e personalizada antes </a:t>
            </a:r>
            <a:r>
              <a:rPr lang="pt-BR" dirty="0" smtClean="0"/>
              <a:t>do download de um documento</a:t>
            </a:r>
            <a:endParaRPr lang="pt-BR" dirty="0"/>
          </a:p>
          <a:p>
            <a:pPr marL="540000" lvl="1"/>
            <a:endParaRPr lang="pt-BR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54011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480848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387365" y="6653049"/>
            <a:ext cx="540000" cy="540000"/>
            <a:chOff x="1119352" y="3342290"/>
            <a:chExt cx="540000" cy="540000"/>
          </a:xfrm>
        </p:grpSpPr>
        <p:pic>
          <p:nvPicPr>
            <p:cNvPr id="13" name="Imagem 12">
              <a:hlinkClick r:id="rId6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4" name="Elipse 13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466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afterSaveCard</a:t>
            </a:r>
            <a:endParaRPr lang="pt-BR" b="1" dirty="0" smtClean="0"/>
          </a:p>
          <a:p>
            <a:pPr marL="540000" lvl="1">
              <a:lnSpc>
                <a:spcPts val="3600"/>
              </a:lnSpc>
            </a:pPr>
            <a:r>
              <a:rPr lang="pt-BR" dirty="0" smtClean="0"/>
              <a:t>Ocorre ao criar/salvar </a:t>
            </a:r>
            <a:r>
              <a:rPr lang="pt-BR" dirty="0"/>
              <a:t>os dados de um registro de formulário pela </a:t>
            </a:r>
            <a:r>
              <a:rPr lang="pt-BR" dirty="0" smtClean="0"/>
              <a:t>Navegação </a:t>
            </a:r>
            <a:r>
              <a:rPr lang="pt-BR" dirty="0"/>
              <a:t>de Documentos ou </a:t>
            </a:r>
            <a:r>
              <a:rPr lang="pt-BR" dirty="0" smtClean="0"/>
              <a:t>movimentação de processos</a:t>
            </a:r>
          </a:p>
          <a:p>
            <a:pPr marL="540000" lvl="1">
              <a:lnSpc>
                <a:spcPts val="3600"/>
              </a:lnSpc>
            </a:pPr>
            <a:r>
              <a:rPr lang="pt-BR" dirty="0"/>
              <a:t>Utilizado quando se deseja gravar os dados do registro de formulário em uma forma </a:t>
            </a:r>
            <a:r>
              <a:rPr lang="pt-BR" dirty="0" smtClean="0"/>
              <a:t>externa, por </a:t>
            </a:r>
            <a:r>
              <a:rPr lang="pt-BR" dirty="0"/>
              <a:t>exemplo, ao criar o registro de formulário, enviar os dados </a:t>
            </a:r>
            <a:r>
              <a:rPr lang="pt-BR" dirty="0" smtClean="0"/>
              <a:t>deste para </a:t>
            </a:r>
            <a:r>
              <a:rPr lang="pt-BR" dirty="0"/>
              <a:t>um </a:t>
            </a:r>
            <a:r>
              <a:rPr lang="pt-BR" dirty="0" smtClean="0"/>
              <a:t>Web Service </a:t>
            </a:r>
            <a:r>
              <a:rPr lang="pt-BR" dirty="0"/>
              <a:t>de outro </a:t>
            </a:r>
            <a:r>
              <a:rPr lang="pt-BR" dirty="0" smtClean="0"/>
              <a:t>sistema</a:t>
            </a:r>
          </a:p>
          <a:p>
            <a:pPr marL="0" indent="-145800">
              <a:lnSpc>
                <a:spcPts val="3600"/>
              </a:lnSpc>
              <a:buNone/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afterDeleteCard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como complemento do evento </a:t>
            </a:r>
            <a:r>
              <a:rPr lang="pt-BR" dirty="0" err="1" smtClean="0"/>
              <a:t>afterSaveCard</a:t>
            </a:r>
            <a:endParaRPr lang="pt-BR" dirty="0" smtClean="0"/>
          </a:p>
          <a:p>
            <a:pPr lvl="1">
              <a:lnSpc>
                <a:spcPts val="3600"/>
              </a:lnSpc>
            </a:pPr>
            <a:r>
              <a:rPr lang="pt-BR" dirty="0" smtClean="0"/>
              <a:t>É </a:t>
            </a:r>
            <a:r>
              <a:rPr lang="pt-BR" dirty="0"/>
              <a:t>chamado toda vez que um formulário ou um registro de formulário é eliminado da </a:t>
            </a:r>
            <a:r>
              <a:rPr lang="pt-BR" dirty="0" smtClean="0"/>
              <a:t>lixeira</a:t>
            </a:r>
            <a:endParaRPr lang="pt-BR" dirty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5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6069732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711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beforeWatchContent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acompanhar algum conteúdo se deseja recuperar informações do registro e usar antes da ação de "acompanhar</a:t>
            </a:r>
            <a:r>
              <a:rPr lang="pt-BR" dirty="0" smtClean="0"/>
              <a:t>" 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Por </a:t>
            </a:r>
            <a:r>
              <a:rPr lang="pt-BR" dirty="0"/>
              <a:t>exemplo, ao acompanhar um documento, é possível recuperar suas informações e usá-las em um </a:t>
            </a:r>
            <a:r>
              <a:rPr lang="pt-BR" dirty="0" smtClean="0"/>
              <a:t>dataset</a:t>
            </a:r>
          </a:p>
          <a:p>
            <a:pPr lvl="1"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beforeUnwatchContent</a:t>
            </a:r>
            <a:endParaRPr lang="pt-BR" b="1" dirty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deixar de acompanhar algum conteúdo se deseja recuperar informações do registro e usar antes da ação de "deixar de </a:t>
            </a:r>
            <a:r>
              <a:rPr lang="pt-BR" dirty="0" smtClean="0"/>
              <a:t>acompanhar“</a:t>
            </a:r>
          </a:p>
          <a:p>
            <a:pPr lvl="1">
              <a:lnSpc>
                <a:spcPts val="3600"/>
              </a:lnSpc>
            </a:pPr>
            <a:r>
              <a:rPr lang="pt-BR" dirty="0" smtClean="0"/>
              <a:t>Por </a:t>
            </a:r>
            <a:r>
              <a:rPr lang="pt-BR" dirty="0"/>
              <a:t>exemplo, ao tentar deixar de acompanhar uma comunidade, é possível decidir se o usuário pode deixar de </a:t>
            </a:r>
            <a:r>
              <a:rPr lang="pt-BR" dirty="0" smtClean="0"/>
              <a:t>acompanhá-la</a:t>
            </a: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5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5580996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675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globais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afterWatchContent</a:t>
            </a:r>
            <a:endParaRPr lang="pt-BR" b="1" dirty="0" smtClean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acompanhar algum conteúdo se deseja recuperar informações do registro e usar </a:t>
            </a:r>
            <a:r>
              <a:rPr lang="pt-BR" dirty="0" smtClean="0"/>
              <a:t>após a </a:t>
            </a:r>
            <a:r>
              <a:rPr lang="pt-BR" dirty="0"/>
              <a:t>ação de "acompanhar</a:t>
            </a:r>
            <a:r>
              <a:rPr lang="pt-BR" dirty="0" smtClean="0"/>
              <a:t>" </a:t>
            </a:r>
          </a:p>
          <a:p>
            <a:pPr lvl="1">
              <a:lnSpc>
                <a:spcPts val="3600"/>
              </a:lnSpc>
            </a:pPr>
            <a:r>
              <a:rPr lang="pt-BR" dirty="0"/>
              <a:t>Por exemplo, ao acompanhar um post, é possível recuperar suas informações e usá-las para informar o usuário sobre o autor do </a:t>
            </a:r>
            <a:r>
              <a:rPr lang="pt-BR" dirty="0" smtClean="0"/>
              <a:t>post</a:t>
            </a:r>
          </a:p>
          <a:p>
            <a:pPr>
              <a:lnSpc>
                <a:spcPts val="3600"/>
              </a:lnSpc>
            </a:pPr>
            <a:endParaRPr lang="pt-BR" dirty="0"/>
          </a:p>
          <a:p>
            <a:pPr marL="0" indent="0">
              <a:lnSpc>
                <a:spcPts val="3600"/>
              </a:lnSpc>
              <a:buNone/>
            </a:pPr>
            <a:r>
              <a:rPr lang="pt-BR" b="1" dirty="0" err="1" smtClean="0"/>
              <a:t>afterUnwatchContent</a:t>
            </a:r>
            <a:endParaRPr lang="pt-BR" b="1" dirty="0"/>
          </a:p>
          <a:p>
            <a:pPr lvl="1">
              <a:lnSpc>
                <a:spcPts val="3600"/>
              </a:lnSpc>
            </a:pPr>
            <a:r>
              <a:rPr lang="pt-BR" dirty="0"/>
              <a:t>Utilizado quando ao deixar de acompanhar algum conteúdo se deseja recuperar informações do registro e usar </a:t>
            </a:r>
            <a:r>
              <a:rPr lang="pt-BR" dirty="0" smtClean="0"/>
              <a:t>após a </a:t>
            </a:r>
            <a:r>
              <a:rPr lang="pt-BR" dirty="0"/>
              <a:t>ação de "deixar de </a:t>
            </a:r>
            <a:r>
              <a:rPr lang="pt-BR" dirty="0" smtClean="0"/>
              <a:t>acompanhar“</a:t>
            </a:r>
          </a:p>
          <a:p>
            <a:pPr lvl="1">
              <a:lnSpc>
                <a:spcPts val="3600"/>
              </a:lnSpc>
            </a:pPr>
            <a:r>
              <a:rPr lang="pt-BR" dirty="0"/>
              <a:t>Por exemplo, ao deixar de acompanhar um post, é possível recuperar suas informações e informar o usuário que aquele post possui muitos </a:t>
            </a:r>
            <a:r>
              <a:rPr lang="pt-BR" dirty="0" smtClean="0"/>
              <a:t>seguidores</a:t>
            </a:r>
            <a:endParaRPr lang="pt-BR" b="1" dirty="0" smtClean="0"/>
          </a:p>
        </p:txBody>
      </p:sp>
      <p:grpSp>
        <p:nvGrpSpPr>
          <p:cNvPr id="4" name="Grupo 3"/>
          <p:cNvGrpSpPr/>
          <p:nvPr/>
        </p:nvGrpSpPr>
        <p:grpSpPr>
          <a:xfrm>
            <a:off x="1387365" y="2538242"/>
            <a:ext cx="540000" cy="540000"/>
            <a:chOff x="1119352" y="3342290"/>
            <a:chExt cx="540000" cy="540000"/>
          </a:xfrm>
        </p:grpSpPr>
        <p:pic>
          <p:nvPicPr>
            <p:cNvPr id="5" name="Imagem 4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6" name="Elipse 5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387365" y="5596770"/>
            <a:ext cx="540000" cy="540000"/>
            <a:chOff x="1119352" y="3342290"/>
            <a:chExt cx="540000" cy="540000"/>
          </a:xfrm>
        </p:grpSpPr>
        <p:pic>
          <p:nvPicPr>
            <p:cNvPr id="10" name="Imagem 9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564" y="3432290"/>
              <a:ext cx="365575" cy="360000"/>
            </a:xfrm>
            <a:prstGeom prst="rect">
              <a:avLst/>
            </a:prstGeom>
          </p:spPr>
        </p:pic>
        <p:sp>
          <p:nvSpPr>
            <p:cNvPr id="11" name="Elipse 10"/>
            <p:cNvSpPr/>
            <p:nvPr/>
          </p:nvSpPr>
          <p:spPr>
            <a:xfrm>
              <a:off x="1119352" y="3342290"/>
              <a:ext cx="540000" cy="540000"/>
            </a:xfrm>
            <a:prstGeom prst="ellipse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48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1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4452</Words>
  <Application>Microsoft Office PowerPoint</Application>
  <PresentationFormat>Personalizar</PresentationFormat>
  <Paragraphs>675</Paragraphs>
  <Slides>116</Slides>
  <Notes>20</Notes>
  <HiddenSlides>1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116</vt:i4>
      </vt:variant>
    </vt:vector>
  </HeadingPairs>
  <TitlesOfParts>
    <vt:vector size="147" baseType="lpstr">
      <vt:lpstr>Arial</vt:lpstr>
      <vt:lpstr>Calibri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Apresentação do PowerPoint</vt:lpstr>
      <vt:lpstr>ecm</vt:lpstr>
      <vt:lpstr>Enterprise Content Management </vt:lpstr>
      <vt:lpstr>Apresentação do PowerPoint</vt:lpstr>
      <vt:lpstr>Boas práticas</vt:lpstr>
      <vt:lpstr>Boas práticas</vt:lpstr>
      <vt:lpstr>Novo formulário</vt:lpstr>
      <vt:lpstr>zoom</vt:lpstr>
      <vt:lpstr>Pai x filho</vt:lpstr>
      <vt:lpstr>Pai x filho</vt:lpstr>
      <vt:lpstr>exemplo</vt:lpstr>
      <vt:lpstr>exemplo</vt:lpstr>
      <vt:lpstr>style guide</vt:lpstr>
      <vt:lpstr>Style guide</vt:lpstr>
      <vt:lpstr>Apresentação do PowerPoint</vt:lpstr>
      <vt:lpstr>datasets</vt:lpstr>
      <vt:lpstr>Tipos de datasets</vt:lpstr>
      <vt:lpstr>Visualização de dataset</vt:lpstr>
      <vt:lpstr>Acessando datasets via ponto de customização</vt:lpstr>
      <vt:lpstr>getdataset</vt:lpstr>
      <vt:lpstr>createconstraint</vt:lpstr>
      <vt:lpstr>EXEMPLO</vt:lpstr>
      <vt:lpstr>Acessando datasets via javascript em formulário</vt:lpstr>
      <vt:lpstr>exemplo</vt:lpstr>
      <vt:lpstr>Acessando datasets via tags no formulário</vt:lpstr>
      <vt:lpstr>exemplo</vt:lpstr>
      <vt:lpstr>Datasets customizados</vt:lpstr>
      <vt:lpstr>exemplo</vt:lpstr>
      <vt:lpstr>Datasets customizados</vt:lpstr>
      <vt:lpstr>Dataset customizado para formulário pai x filho</vt:lpstr>
      <vt:lpstr>Dataset customizado para formulário pai x filho</vt:lpstr>
      <vt:lpstr>Dataset acessando banco de dados</vt:lpstr>
      <vt:lpstr>Dataset acessando banco de dados</vt:lpstr>
      <vt:lpstr>Gerar código</vt:lpstr>
      <vt:lpstr>MÃOS à OBRA!</vt:lpstr>
      <vt:lpstr>Exercícios de fixação</vt:lpstr>
      <vt:lpstr>Exercícios de fixação</vt:lpstr>
      <vt:lpstr>Exercícios de fixação</vt:lpstr>
      <vt:lpstr>Apresentação do PowerPoint</vt:lpstr>
      <vt:lpstr>Sincronização de datasets</vt:lpstr>
      <vt:lpstr>Sincronização de datasets</vt:lpstr>
      <vt:lpstr>exemplo</vt:lpstr>
      <vt:lpstr>exemplo</vt:lpstr>
      <vt:lpstr>Sincronização comum</vt:lpstr>
      <vt:lpstr>Sincronização jornalizada</vt:lpstr>
      <vt:lpstr>Definindo a estrutura do dataset</vt:lpstr>
      <vt:lpstr>Sincronização de informações</vt:lpstr>
      <vt:lpstr>Cache de dados no mobile</vt:lpstr>
      <vt:lpstr>Cache de dados no mobile</vt:lpstr>
      <vt:lpstr>Sincronizar dataset</vt:lpstr>
      <vt:lpstr>Agendar sincronização</vt:lpstr>
      <vt:lpstr>Sincronização mobile</vt:lpstr>
      <vt:lpstr>Consultar dataset</vt:lpstr>
      <vt:lpstr>Apresentação do PowerPoint</vt:lpstr>
      <vt:lpstr>Form controller</vt:lpstr>
      <vt:lpstr>Novo evento de formulário</vt:lpstr>
      <vt:lpstr>exemplo</vt:lpstr>
      <vt:lpstr>log</vt:lpstr>
      <vt:lpstr>Eventos de formulário</vt:lpstr>
      <vt:lpstr>Eventos de formulário</vt:lpstr>
      <vt:lpstr>Ordem de execução dos eventos</vt:lpstr>
      <vt:lpstr>MÃOS à OBRA!</vt:lpstr>
      <vt:lpstr>Exercícios de fixação</vt:lpstr>
      <vt:lpstr>Apresentação do PowerPoint</vt:lpstr>
      <vt:lpstr>Formulário mobile</vt:lpstr>
      <vt:lpstr>Formulário mobile</vt:lpstr>
      <vt:lpstr>Inserir anexos diretamente no formulário</vt:lpstr>
      <vt:lpstr>Identificar mobile via evento</vt:lpstr>
      <vt:lpstr>Consumo de datasets via xml-rpc</vt:lpstr>
      <vt:lpstr>Apresentação do PowerPoint</vt:lpstr>
      <vt:lpstr>Api pública</vt:lpstr>
      <vt:lpstr>Api pública / restful</vt:lpstr>
      <vt:lpstr>api pública / acesso externo</vt:lpstr>
      <vt:lpstr>MÃOS à OBRA!</vt:lpstr>
      <vt:lpstr>Exercícios de fixação</vt:lpstr>
      <vt:lpstr>Apresentação do PowerPoint</vt:lpstr>
      <vt:lpstr>Web services</vt:lpstr>
      <vt:lpstr>Web services</vt:lpstr>
      <vt:lpstr>Axis x CXF</vt:lpstr>
      <vt:lpstr>Consultar serviço</vt:lpstr>
      <vt:lpstr>Incluir serviço</vt:lpstr>
      <vt:lpstr>Editar serviço</vt:lpstr>
      <vt:lpstr>Remover serviço</vt:lpstr>
      <vt:lpstr>stubs</vt:lpstr>
      <vt:lpstr>Tipos de web services</vt:lpstr>
      <vt:lpstr>Tipos de web services</vt:lpstr>
      <vt:lpstr>Tipos de web services</vt:lpstr>
      <vt:lpstr>exemplo</vt:lpstr>
      <vt:lpstr>MÃOS à OBRA!</vt:lpstr>
      <vt:lpstr>Exercícios de fixação</vt:lpstr>
      <vt:lpstr>Apresentação do PowerPoint</vt:lpstr>
      <vt:lpstr>Eventos globais</vt:lpstr>
      <vt:lpstr>Novo evento global</vt:lpstr>
      <vt:lpstr>Eventos globais</vt:lpstr>
      <vt:lpstr>Eventos globais</vt:lpstr>
      <vt:lpstr>Eventos globais</vt:lpstr>
      <vt:lpstr>Eventos globais</vt:lpstr>
      <vt:lpstr>Eventos globais</vt:lpstr>
      <vt:lpstr>Eventos globais</vt:lpstr>
      <vt:lpstr>Eventos globais</vt:lpstr>
      <vt:lpstr>Propriedades e objetos</vt:lpstr>
      <vt:lpstr>Apresentação do PowerPoint</vt:lpstr>
      <vt:lpstr>Desenvolvimento de eventos jms</vt:lpstr>
      <vt:lpstr>Desenvolvimento de eventos jms</vt:lpstr>
      <vt:lpstr>Apresentação do PowerPoint</vt:lpstr>
      <vt:lpstr>O que é birt</vt:lpstr>
      <vt:lpstr>O que é birt?</vt:lpstr>
      <vt:lpstr>Plugin birt</vt:lpstr>
      <vt:lpstr>Novo relatório</vt:lpstr>
      <vt:lpstr>Eventos birt</vt:lpstr>
      <vt:lpstr>Formatando a visualização do Relatório</vt:lpstr>
      <vt:lpstr>MÃOS à OBRA!</vt:lpstr>
      <vt:lpstr>Exercícios de fixação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2016-07-20T21:09:05Z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88CC03E8-DB2A-4CDA-83F8-12CEAA42CA60</vt:lpwstr>
  </property>
  <property fmtid="{D5CDD505-2E9C-101B-9397-08002B2CF9AE}" pid="3" name="ArticulatePath">
    <vt:lpwstr>Treinamentos - Desenvolvimento ECM</vt:lpwstr>
  </property>
</Properties>
</file>